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8"/>
  </p:notesMasterIdLst>
  <p:handoutMasterIdLst>
    <p:handoutMasterId r:id="rId39"/>
  </p:handoutMasterIdLst>
  <p:sldIdLst>
    <p:sldId id="388" r:id="rId2"/>
    <p:sldId id="437" r:id="rId3"/>
    <p:sldId id="336" r:id="rId4"/>
    <p:sldId id="340" r:id="rId5"/>
    <p:sldId id="398" r:id="rId6"/>
    <p:sldId id="343" r:id="rId7"/>
    <p:sldId id="347" r:id="rId8"/>
    <p:sldId id="399" r:id="rId9"/>
    <p:sldId id="422" r:id="rId10"/>
    <p:sldId id="434" r:id="rId11"/>
    <p:sldId id="428" r:id="rId12"/>
    <p:sldId id="277" r:id="rId13"/>
    <p:sldId id="278" r:id="rId14"/>
    <p:sldId id="429" r:id="rId15"/>
    <p:sldId id="412" r:id="rId16"/>
    <p:sldId id="394" r:id="rId17"/>
    <p:sldId id="326" r:id="rId18"/>
    <p:sldId id="392" r:id="rId19"/>
    <p:sldId id="414" r:id="rId20"/>
    <p:sldId id="350" r:id="rId21"/>
    <p:sldId id="423" r:id="rId22"/>
    <p:sldId id="352" r:id="rId23"/>
    <p:sldId id="391" r:id="rId24"/>
    <p:sldId id="269" r:id="rId25"/>
    <p:sldId id="435" r:id="rId26"/>
    <p:sldId id="439" r:id="rId27"/>
    <p:sldId id="430" r:id="rId28"/>
    <p:sldId id="431" r:id="rId29"/>
    <p:sldId id="432" r:id="rId30"/>
    <p:sldId id="433" r:id="rId31"/>
    <p:sldId id="436" r:id="rId32"/>
    <p:sldId id="401" r:id="rId33"/>
    <p:sldId id="403" r:id="rId34"/>
    <p:sldId id="424" r:id="rId35"/>
    <p:sldId id="379" r:id="rId36"/>
    <p:sldId id="438" r:id="rId37"/>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CC0066"/>
    <a:srgbClr val="FF0000"/>
    <a:srgbClr val="F2F2F2"/>
    <a:srgbClr val="990000"/>
    <a:srgbClr val="FF6600"/>
    <a:srgbClr val="0000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79" autoAdjust="0"/>
    <p:restoredTop sz="77286" autoAdjust="0"/>
  </p:normalViewPr>
  <p:slideViewPr>
    <p:cSldViewPr>
      <p:cViewPr varScale="1">
        <p:scale>
          <a:sx n="82" d="100"/>
          <a:sy n="82" d="100"/>
        </p:scale>
        <p:origin x="1050" y="90"/>
      </p:cViewPr>
      <p:guideLst>
        <p:guide orient="horz" pos="2160"/>
        <p:guide pos="2880"/>
      </p:guideLst>
    </p:cSldViewPr>
  </p:slideViewPr>
  <p:outlineViewPr>
    <p:cViewPr>
      <p:scale>
        <a:sx n="66" d="100"/>
        <a:sy n="66" d="100"/>
      </p:scale>
      <p:origin x="0" y="348"/>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5298"/>
    </p:cViewPr>
  </p:sorterViewPr>
  <p:notesViewPr>
    <p:cSldViewPr>
      <p:cViewPr varScale="1">
        <p:scale>
          <a:sx n="80" d="100"/>
          <a:sy n="80" d="100"/>
        </p:scale>
        <p:origin x="-202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8.xml"/><Relationship Id="rId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defTabSz="938213">
              <a:defRPr sz="1200"/>
            </a:lvl1pPr>
          </a:lstStyle>
          <a:p>
            <a:pPr>
              <a:defRPr/>
            </a:pPr>
            <a:endParaRPr lang="en-US"/>
          </a:p>
        </p:txBody>
      </p:sp>
      <p:sp>
        <p:nvSpPr>
          <p:cNvPr id="6758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algn="r" defTabSz="938213">
              <a:defRPr sz="1200"/>
            </a:lvl1pPr>
          </a:lstStyle>
          <a:p>
            <a:pPr>
              <a:defRPr/>
            </a:pPr>
            <a:endParaRPr lang="en-US"/>
          </a:p>
        </p:txBody>
      </p:sp>
      <p:sp>
        <p:nvSpPr>
          <p:cNvPr id="6758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defTabSz="938213">
              <a:defRPr sz="1200"/>
            </a:lvl1pPr>
          </a:lstStyle>
          <a:p>
            <a:pPr>
              <a:defRPr/>
            </a:pPr>
            <a:endParaRPr lang="en-US"/>
          </a:p>
        </p:txBody>
      </p:sp>
      <p:sp>
        <p:nvSpPr>
          <p:cNvPr id="6758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algn="r" defTabSz="938213">
              <a:defRPr sz="1200"/>
            </a:lvl1pPr>
          </a:lstStyle>
          <a:p>
            <a:pPr>
              <a:defRPr/>
            </a:pPr>
            <a:fld id="{EE648988-2E2D-46AB-B2EF-418E5A612218}" type="slidenum">
              <a:rPr lang="en-US"/>
              <a:pPr>
                <a:defRPr/>
              </a:pPr>
              <a:t>‹#›</a:t>
            </a:fld>
            <a:endParaRPr lang="en-US"/>
          </a:p>
        </p:txBody>
      </p:sp>
    </p:spTree>
    <p:extLst>
      <p:ext uri="{BB962C8B-B14F-4D97-AF65-F5344CB8AC3E}">
        <p14:creationId xmlns:p14="http://schemas.microsoft.com/office/powerpoint/2010/main" val="4118466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9900"/>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defTabSz="938213">
              <a:defRPr sz="1200"/>
            </a:lvl1pPr>
          </a:lstStyle>
          <a:p>
            <a:pPr>
              <a:defRPr/>
            </a:pPr>
            <a:endParaRPr lang="en-US"/>
          </a:p>
        </p:txBody>
      </p:sp>
      <p:sp>
        <p:nvSpPr>
          <p:cNvPr id="116739" name="Rectangle 3"/>
          <p:cNvSpPr>
            <a:spLocks noGrp="1" noChangeArrowheads="1"/>
          </p:cNvSpPr>
          <p:nvPr>
            <p:ph type="dt" idx="1"/>
          </p:nvPr>
        </p:nvSpPr>
        <p:spPr bwMode="auto">
          <a:xfrm>
            <a:off x="3971925" y="0"/>
            <a:ext cx="3038475" cy="469900"/>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algn="r" defTabSz="938213">
              <a:defRPr sz="1200"/>
            </a:lvl1pPr>
          </a:lstStyle>
          <a:p>
            <a:pPr>
              <a:defRPr/>
            </a:pPr>
            <a:endParaRPr lang="en-US"/>
          </a:p>
        </p:txBody>
      </p:sp>
      <p:sp>
        <p:nvSpPr>
          <p:cNvPr id="44036" name="Rectangle 4"/>
          <p:cNvSpPr>
            <a:spLocks noGrp="1" noRot="1" noChangeAspect="1" noChangeArrowheads="1" noTextEdit="1"/>
          </p:cNvSpPr>
          <p:nvPr>
            <p:ph type="sldImg" idx="2"/>
          </p:nvPr>
        </p:nvSpPr>
        <p:spPr bwMode="auto">
          <a:xfrm>
            <a:off x="1204913" y="704850"/>
            <a:ext cx="4600575" cy="3449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1" name="Rectangle 5"/>
          <p:cNvSpPr>
            <a:spLocks noGrp="1" noChangeArrowheads="1"/>
          </p:cNvSpPr>
          <p:nvPr>
            <p:ph type="body" sz="quarter" idx="3"/>
          </p:nvPr>
        </p:nvSpPr>
        <p:spPr bwMode="auto">
          <a:xfrm>
            <a:off x="935038" y="4389438"/>
            <a:ext cx="5140325" cy="4232275"/>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0" y="8856663"/>
            <a:ext cx="3038475" cy="47148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defTabSz="938213">
              <a:defRPr sz="1200"/>
            </a:lvl1pPr>
          </a:lstStyle>
          <a:p>
            <a:pPr>
              <a:defRPr/>
            </a:pPr>
            <a:endParaRPr lang="en-US"/>
          </a:p>
        </p:txBody>
      </p:sp>
      <p:sp>
        <p:nvSpPr>
          <p:cNvPr id="116743" name="Rectangle 7"/>
          <p:cNvSpPr>
            <a:spLocks noGrp="1" noChangeArrowheads="1"/>
          </p:cNvSpPr>
          <p:nvPr>
            <p:ph type="sldNum" sz="quarter" idx="5"/>
          </p:nvPr>
        </p:nvSpPr>
        <p:spPr bwMode="auto">
          <a:xfrm>
            <a:off x="3971925" y="8856663"/>
            <a:ext cx="3038475" cy="47148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algn="r" defTabSz="938213">
              <a:defRPr sz="1200"/>
            </a:lvl1pPr>
          </a:lstStyle>
          <a:p>
            <a:pPr>
              <a:defRPr/>
            </a:pPr>
            <a:fld id="{4FF2C302-A7A2-4F6A-8C4F-812A2448C90F}" type="slidenum">
              <a:rPr lang="en-US"/>
              <a:pPr>
                <a:defRPr/>
              </a:pPr>
              <a:t>‹#›</a:t>
            </a:fld>
            <a:endParaRPr lang="en-US"/>
          </a:p>
        </p:txBody>
      </p:sp>
    </p:spTree>
    <p:extLst>
      <p:ext uri="{BB962C8B-B14F-4D97-AF65-F5344CB8AC3E}">
        <p14:creationId xmlns:p14="http://schemas.microsoft.com/office/powerpoint/2010/main" val="4269867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data.opi.mt.gov/bills/mca/61/8/61-8-501.ht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data.opi.mt.gov/bills/mca/61/9/61-9-402.htm" TargetMode="External"/><Relationship Id="rId4" Type="http://schemas.openxmlformats.org/officeDocument/2006/relationships/hyperlink" Target="http://data.opi.mt.gov/bills/mca/61/8/61-8-503.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Revised 2018</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A90DBC96-0110-483F-87FC-A80C07FA32E2}" type="slidenum">
              <a:rPr lang="en-US" sz="1200" smtClean="0">
                <a:solidFill>
                  <a:srgbClr val="000000"/>
                </a:solidFill>
              </a:rPr>
              <a:pPr eaLnBrk="1" hangingPunct="1"/>
              <a:t>1</a:t>
            </a:fld>
            <a:endParaRPr lang="en-US" sz="1200">
              <a:solidFill>
                <a:srgbClr val="000000"/>
              </a:solidFill>
            </a:endParaRPr>
          </a:p>
        </p:txBody>
      </p:sp>
    </p:spTree>
    <p:extLst>
      <p:ext uri="{BB962C8B-B14F-4D97-AF65-F5344CB8AC3E}">
        <p14:creationId xmlns:p14="http://schemas.microsoft.com/office/powerpoint/2010/main" val="2658190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Which way north? What do the signs tell you?</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6FF8A03F-F292-4612-9734-000EB1226483}" type="slidenum">
              <a:rPr lang="en-US" sz="1200" smtClean="0"/>
              <a:pPr eaLnBrk="1" hangingPunct="1"/>
              <a:t>10</a:t>
            </a:fld>
            <a:endParaRPr lang="en-US" sz="1200"/>
          </a:p>
        </p:txBody>
      </p:sp>
    </p:spTree>
    <p:extLst>
      <p:ext uri="{BB962C8B-B14F-4D97-AF65-F5344CB8AC3E}">
        <p14:creationId xmlns:p14="http://schemas.microsoft.com/office/powerpoint/2010/main" val="3903461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2015, the Legislature approved an 80 mph speed limit on Interstate highways 15, 90 and 94 in areas other than cities with 55,000 population</a:t>
            </a:r>
            <a:r>
              <a:rPr lang="en-US" baseline="0" dirty="0"/>
              <a:t> or more.</a:t>
            </a:r>
          </a:p>
          <a:p>
            <a:endParaRPr lang="en-US" dirty="0"/>
          </a:p>
          <a:p>
            <a:r>
              <a:rPr lang="en-US" dirty="0"/>
              <a:t>65 mph – all other roads and highways not meeting other definitions.</a:t>
            </a:r>
          </a:p>
          <a:p>
            <a:endParaRPr lang="en-US" dirty="0"/>
          </a:p>
          <a:p>
            <a:r>
              <a:rPr lang="en-US" dirty="0"/>
              <a:t>Montana Speed Limits History – From December 8, 1995 to May 28, 1999 Montana’s day time automobile speed limits were “reasonable and prudent,” under Basic Rule MCA 61-8-303(1).  </a:t>
            </a:r>
          </a:p>
          <a:p>
            <a:endParaRPr lang="en-US" dirty="0"/>
          </a:p>
          <a:p>
            <a:r>
              <a:rPr lang="en-US" dirty="0"/>
              <a:t>In 1995, Congress repealed the 1974 National Maximum Speed Law fully returning speed limit setting authority to the states. </a:t>
            </a:r>
          </a:p>
        </p:txBody>
      </p:sp>
      <p:sp>
        <p:nvSpPr>
          <p:cNvPr id="542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5427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5427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5EE0F70B-E352-4D76-B1E6-2F2354715761}" type="slidenum">
              <a:rPr lang="en-US" sz="1200" smtClean="0">
                <a:latin typeface="Times New Roman" pitchFamily="18" charset="0"/>
              </a:rPr>
              <a:pPr/>
              <a:t>11</a:t>
            </a:fld>
            <a:endParaRPr lang="en-US" sz="1200">
              <a:latin typeface="Times New Roman" pitchFamily="18" charset="0"/>
            </a:endParaRPr>
          </a:p>
        </p:txBody>
      </p:sp>
    </p:spTree>
    <p:extLst>
      <p:ext uri="{BB962C8B-B14F-4D97-AF65-F5344CB8AC3E}">
        <p14:creationId xmlns:p14="http://schemas.microsoft.com/office/powerpoint/2010/main" val="2855599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What colors go with the sign shapes?</a:t>
            </a:r>
          </a:p>
          <a:p>
            <a:r>
              <a:rPr lang="en-US" dirty="0"/>
              <a:t>Use worksheet or flip charts on wall as graphic organizer.</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CC7A0859-1355-4093-9F10-AF47F5AC6DE7}" type="slidenum">
              <a:rPr lang="en-US" sz="1200" smtClean="0"/>
              <a:pPr eaLnBrk="1" hangingPunct="1"/>
              <a:t>13</a:t>
            </a:fld>
            <a:endParaRPr lang="en-US" sz="1200"/>
          </a:p>
        </p:txBody>
      </p:sp>
    </p:spTree>
    <p:extLst>
      <p:ext uri="{BB962C8B-B14F-4D97-AF65-F5344CB8AC3E}">
        <p14:creationId xmlns:p14="http://schemas.microsoft.com/office/powerpoint/2010/main" val="280803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563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5632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B32C5ECA-FFAA-4F5E-95F3-5D2CB486A6E8}" type="slidenum">
              <a:rPr lang="en-US" sz="1200" smtClean="0">
                <a:latin typeface="Times New Roman" pitchFamily="18" charset="0"/>
              </a:rPr>
              <a:pPr/>
              <a:t>14</a:t>
            </a:fld>
            <a:endParaRPr lang="en-US" sz="1200">
              <a:latin typeface="Times New Roman" pitchFamily="18" charset="0"/>
            </a:endParaRPr>
          </a:p>
        </p:txBody>
      </p:sp>
    </p:spTree>
    <p:extLst>
      <p:ext uri="{BB962C8B-B14F-4D97-AF65-F5344CB8AC3E}">
        <p14:creationId xmlns:p14="http://schemas.microsoft.com/office/powerpoint/2010/main" val="25698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Arial" charset="0"/>
                <a:cs typeface="Arial" charset="0"/>
              </a:rPr>
              <a:t>Identify the active and passive signals at this crossing</a:t>
            </a:r>
          </a:p>
          <a:p>
            <a:endParaRPr lang="en-US" sz="1100" dirty="0">
              <a:latin typeface="Arial" charset="0"/>
              <a:cs typeface="Arial" charset="0"/>
            </a:endParaRPr>
          </a:p>
          <a:p>
            <a:r>
              <a:rPr lang="en-US" sz="1100" dirty="0">
                <a:latin typeface="Arial" charset="0"/>
                <a:cs typeface="Arial" charset="0"/>
              </a:rPr>
              <a:t>Ask student to take photos of local RR crossings</a:t>
            </a:r>
          </a:p>
          <a:p>
            <a:endParaRPr lang="en-US" sz="1100" dirty="0">
              <a:latin typeface="Arial" charset="0"/>
              <a:cs typeface="Arial" charset="0"/>
            </a:endParaRPr>
          </a:p>
          <a:p>
            <a:r>
              <a:rPr lang="en-US" sz="1100" dirty="0">
                <a:latin typeface="Arial" charset="0"/>
                <a:cs typeface="Arial" charset="0"/>
              </a:rPr>
              <a:t>Freight trains don't travel at fixed times, and schedules for passenger trains change. </a:t>
            </a:r>
            <a:r>
              <a:rPr lang="en-US" sz="1100" b="1" dirty="0">
                <a:latin typeface="Arial" charset="0"/>
                <a:cs typeface="Arial" charset="0"/>
              </a:rPr>
              <a:t>Always expect a train</a:t>
            </a:r>
            <a:r>
              <a:rPr lang="en-US" sz="1100" dirty="0">
                <a:latin typeface="Arial" charset="0"/>
                <a:cs typeface="Arial" charset="0"/>
              </a:rPr>
              <a:t> at each highway-rail intersection.</a:t>
            </a:r>
          </a:p>
          <a:p>
            <a:endParaRPr lang="en-US" sz="1100" dirty="0">
              <a:latin typeface="Arial" charset="0"/>
              <a:cs typeface="Arial" charset="0"/>
            </a:endParaRPr>
          </a:p>
          <a:p>
            <a:r>
              <a:rPr lang="en-US" sz="1100" dirty="0">
                <a:latin typeface="Arial" charset="0"/>
                <a:cs typeface="Arial" charset="0"/>
              </a:rPr>
              <a:t>All train tracks are private property. </a:t>
            </a:r>
            <a:r>
              <a:rPr lang="en-US" sz="1100" b="1" dirty="0">
                <a:latin typeface="Arial" charset="0"/>
                <a:cs typeface="Arial" charset="0"/>
              </a:rPr>
              <a:t>Never walk on tracks; it's illegal trespass and highly dangerous</a:t>
            </a:r>
            <a:r>
              <a:rPr lang="en-US" sz="1100" dirty="0">
                <a:latin typeface="Arial" charset="0"/>
                <a:cs typeface="Arial" charset="0"/>
              </a:rPr>
              <a:t>. By the time a locomotive engineer sees a trespasser or vehicle on the tracks it's too late. It takes the average freight train traveling at 55 mph more than a mile—the length of 18 football fields—to stop. </a:t>
            </a:r>
            <a:r>
              <a:rPr lang="en-US" sz="1100" b="1" dirty="0">
                <a:latin typeface="Arial" charset="0"/>
                <a:cs typeface="Arial" charset="0"/>
              </a:rPr>
              <a:t>Trains cannot stop quickly enough to avoid a collision.</a:t>
            </a:r>
            <a:endParaRPr lang="en-US" sz="1100" dirty="0">
              <a:latin typeface="Arial" charset="0"/>
              <a:cs typeface="Arial" charset="0"/>
            </a:endParaRPr>
          </a:p>
          <a:p>
            <a:r>
              <a:rPr lang="en-US" sz="1100" dirty="0">
                <a:latin typeface="Arial" charset="0"/>
                <a:cs typeface="Arial" charset="0"/>
              </a:rPr>
              <a:t>The average </a:t>
            </a:r>
            <a:r>
              <a:rPr lang="en-US" sz="1100" b="1" dirty="0">
                <a:latin typeface="Arial" charset="0"/>
                <a:cs typeface="Arial" charset="0"/>
              </a:rPr>
              <a:t>locomotive weighs about 400,000 pounds or 200 tons</a:t>
            </a:r>
            <a:r>
              <a:rPr lang="en-US" sz="1100" dirty="0">
                <a:latin typeface="Arial" charset="0"/>
                <a:cs typeface="Arial" charset="0"/>
              </a:rPr>
              <a:t>; it can weigh up to 6,000 tons. This makes the weight ratio of a car to a train proportional to that of a soda can to a car. We all know what happens to a soda can hit by a car.</a:t>
            </a:r>
          </a:p>
          <a:p>
            <a:endParaRPr lang="en-US" sz="1100" dirty="0">
              <a:latin typeface="Arial" charset="0"/>
              <a:cs typeface="Arial" charset="0"/>
            </a:endParaRPr>
          </a:p>
          <a:p>
            <a:r>
              <a:rPr lang="en-US" sz="1100" b="1" u="sng" dirty="0"/>
              <a:t>https://oli.org/education-resources/saftey-tips/safety-tips-and-facts</a:t>
            </a:r>
            <a:endParaRPr lang="en-US" sz="1100" dirty="0">
              <a:latin typeface="Arial" charset="0"/>
              <a:cs typeface="Arial" charset="0"/>
            </a:endParaRPr>
          </a:p>
          <a:p>
            <a:endParaRPr lang="en-US" dirty="0">
              <a:solidFill>
                <a:srgbClr val="000000"/>
              </a:solidFill>
              <a:latin typeface="Comic Sans MS" pitchFamily="66" charset="0"/>
            </a:endParaRPr>
          </a:p>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ED067A73-757B-4CA7-85A5-361B3FE240BF}" type="slidenum">
              <a:rPr lang="en-US" sz="1200" smtClean="0"/>
              <a:pPr eaLnBrk="1" hangingPunct="1"/>
              <a:t>15</a:t>
            </a:fld>
            <a:endParaRPr lang="en-US" sz="1200"/>
          </a:p>
        </p:txBody>
      </p:sp>
    </p:spTree>
    <p:extLst>
      <p:ext uri="{BB962C8B-B14F-4D97-AF65-F5344CB8AC3E}">
        <p14:creationId xmlns:p14="http://schemas.microsoft.com/office/powerpoint/2010/main" val="228670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5837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5837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AB710396-229E-4593-83D0-F07FA9ABAC90}" type="slidenum">
              <a:rPr lang="en-US" sz="1200" smtClean="0">
                <a:latin typeface="Times New Roman" pitchFamily="18" charset="0"/>
              </a:rPr>
              <a:pPr/>
              <a:t>16</a:t>
            </a:fld>
            <a:endParaRPr lang="en-US" sz="1200">
              <a:latin typeface="Times New Roman" pitchFamily="18" charset="0"/>
            </a:endParaRPr>
          </a:p>
        </p:txBody>
      </p:sp>
      <p:sp>
        <p:nvSpPr>
          <p:cNvPr id="58373" name="Rectangle 2"/>
          <p:cNvSpPr>
            <a:spLocks noGrp="1" noRot="1" noChangeAspect="1" noChangeArrowheads="1" noTextEdit="1"/>
          </p:cNvSpPr>
          <p:nvPr>
            <p:ph type="sldImg"/>
          </p:nvPr>
        </p:nvSpPr>
        <p:spPr>
          <a:ln/>
        </p:spPr>
      </p:sp>
      <p:sp>
        <p:nvSpPr>
          <p:cNvPr id="583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ts val="0"/>
              </a:spcBef>
              <a:spcAft>
                <a:spcPts val="600"/>
              </a:spcAft>
              <a:buFont typeface="Arial" panose="020B0604020202020204" pitchFamily="34" charset="0"/>
              <a:buChar char="•"/>
            </a:pPr>
            <a:r>
              <a:rPr lang="en-US" dirty="0"/>
              <a:t>Detour= Closed Zone – Path is blocked cannot occupy that space</a:t>
            </a:r>
          </a:p>
          <a:p>
            <a:pPr marL="171450" indent="-171450">
              <a:spcBef>
                <a:spcPts val="0"/>
              </a:spcBef>
              <a:spcAft>
                <a:spcPts val="600"/>
              </a:spcAft>
              <a:buFont typeface="Arial" panose="020B0604020202020204" pitchFamily="34" charset="0"/>
              <a:buChar char="•"/>
            </a:pPr>
            <a:r>
              <a:rPr lang="en-US" dirty="0"/>
              <a:t>Limited Sight Distance = Closed zone – LOS is blocked</a:t>
            </a:r>
          </a:p>
          <a:p>
            <a:pPr marL="171450" indent="-171450">
              <a:spcBef>
                <a:spcPts val="0"/>
              </a:spcBef>
              <a:spcAft>
                <a:spcPts val="600"/>
              </a:spcAft>
              <a:buFont typeface="Arial" panose="020B0604020202020204" pitchFamily="34" charset="0"/>
              <a:buChar char="•"/>
            </a:pPr>
            <a:r>
              <a:rPr lang="en-US" dirty="0"/>
              <a:t>Yield = Closed Zone – Path temporarily blocked</a:t>
            </a:r>
          </a:p>
          <a:p>
            <a:pPr marL="171450" indent="-171450">
              <a:spcBef>
                <a:spcPts val="0"/>
              </a:spcBef>
              <a:spcAft>
                <a:spcPts val="600"/>
              </a:spcAft>
              <a:buFont typeface="Arial" panose="020B0604020202020204" pitchFamily="34" charset="0"/>
              <a:buChar char="•"/>
            </a:pPr>
            <a:r>
              <a:rPr lang="en-US" dirty="0"/>
              <a:t>Green Arrow Lane Open = Open Zone path is not blocked</a:t>
            </a:r>
          </a:p>
          <a:p>
            <a:pPr marL="171450" indent="-171450">
              <a:spcBef>
                <a:spcPts val="0"/>
              </a:spcBef>
              <a:spcAft>
                <a:spcPts val="600"/>
              </a:spcAft>
              <a:buFont typeface="Arial" panose="020B0604020202020204" pitchFamily="34" charset="0"/>
              <a:buChar char="•"/>
            </a:pPr>
            <a:r>
              <a:rPr lang="en-US" dirty="0"/>
              <a:t>Do Not Enter = Closed Zone – path is permanently blocked</a:t>
            </a:r>
          </a:p>
          <a:p>
            <a:pPr marL="171450" indent="-171450">
              <a:spcBef>
                <a:spcPts val="0"/>
              </a:spcBef>
              <a:spcAft>
                <a:spcPts val="600"/>
              </a:spcAft>
              <a:buFont typeface="Arial" panose="020B0604020202020204" pitchFamily="34" charset="0"/>
              <a:buChar char="•"/>
            </a:pPr>
            <a:r>
              <a:rPr lang="en-US" dirty="0"/>
              <a:t>Railroad Crossing = Closed or Unstable Zone – Danger, may be a train. Tracks on raised grade can be treated as closed / slow</a:t>
            </a:r>
          </a:p>
          <a:p>
            <a:pPr marL="171450" indent="-171450">
              <a:spcBef>
                <a:spcPts val="0"/>
              </a:spcBef>
              <a:spcAft>
                <a:spcPts val="600"/>
              </a:spcAft>
              <a:buFont typeface="Arial" panose="020B0604020202020204" pitchFamily="34" charset="0"/>
              <a:buChar char="•"/>
            </a:pPr>
            <a:r>
              <a:rPr lang="en-US" dirty="0"/>
              <a:t>Pavement Marking Arrow and Stop = Closed Zone – path temp blocked</a:t>
            </a:r>
          </a:p>
          <a:p>
            <a:pPr marL="171450" indent="-171450">
              <a:spcBef>
                <a:spcPts val="0"/>
              </a:spcBef>
              <a:spcAft>
                <a:spcPts val="600"/>
              </a:spcAft>
              <a:buFont typeface="Arial" panose="020B0604020202020204" pitchFamily="34" charset="0"/>
              <a:buChar char="•"/>
            </a:pPr>
            <a:r>
              <a:rPr lang="en-US" dirty="0"/>
              <a:t>Right Lane Ends = Closed Zone – path is permanently blocked</a:t>
            </a:r>
          </a:p>
          <a:p>
            <a:pPr marL="171450" indent="-171450">
              <a:spcBef>
                <a:spcPts val="0"/>
              </a:spcBef>
              <a:spcAft>
                <a:spcPts val="600"/>
              </a:spcAft>
              <a:buFont typeface="Arial" panose="020B0604020202020204" pitchFamily="34" charset="0"/>
              <a:buChar char="•"/>
            </a:pPr>
            <a:r>
              <a:rPr lang="en-US" dirty="0"/>
              <a:t>Pedestrian Crossing = Unstable Zone – Danger, may be pedestrians</a:t>
            </a:r>
          </a:p>
          <a:p>
            <a:pPr marL="171450" indent="-171450">
              <a:spcBef>
                <a:spcPts val="0"/>
              </a:spcBef>
              <a:spcAft>
                <a:spcPts val="600"/>
              </a:spcAft>
              <a:buFont typeface="Arial" panose="020B0604020202020204" pitchFamily="34" charset="0"/>
              <a:buChar char="•"/>
            </a:pPr>
            <a:r>
              <a:rPr lang="en-US" dirty="0"/>
              <a:t>Tractors ahead = Unstable Zone – Danger, may be slow moving tractor</a:t>
            </a:r>
          </a:p>
          <a:p>
            <a:endParaRPr lang="en-US" dirty="0"/>
          </a:p>
          <a:p>
            <a:endParaRPr lang="en-US" dirty="0"/>
          </a:p>
        </p:txBody>
      </p:sp>
    </p:spTree>
    <p:extLst>
      <p:ext uri="{BB962C8B-B14F-4D97-AF65-F5344CB8AC3E}">
        <p14:creationId xmlns:p14="http://schemas.microsoft.com/office/powerpoint/2010/main" val="298439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Barrel Bob Missouri Work Zone MDT </a:t>
            </a:r>
          </a:p>
          <a:p>
            <a:endParaRPr 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9636D20B-F931-493F-823F-3E9DACBD2CAB}" type="slidenum">
              <a:rPr lang="en-US" sz="1200" smtClean="0"/>
              <a:pPr eaLnBrk="1" hangingPunct="1"/>
              <a:t>17</a:t>
            </a:fld>
            <a:endParaRPr lang="en-US" sz="1200"/>
          </a:p>
        </p:txBody>
      </p:sp>
      <p:sp>
        <p:nvSpPr>
          <p:cNvPr id="59397" name="Slide Image Placeholder 1"/>
          <p:cNvSpPr txBox="1">
            <a:spLocks noRot="1" noChangeAspect="1"/>
          </p:cNvSpPr>
          <p:nvPr/>
        </p:nvSpPr>
        <p:spPr bwMode="auto">
          <a:xfrm>
            <a:off x="1219200" y="685800"/>
            <a:ext cx="4600575" cy="3449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endParaRPr lang="en-US"/>
          </a:p>
        </p:txBody>
      </p:sp>
    </p:spTree>
    <p:extLst>
      <p:ext uri="{BB962C8B-B14F-4D97-AF65-F5344CB8AC3E}">
        <p14:creationId xmlns:p14="http://schemas.microsoft.com/office/powerpoint/2010/main" val="2849744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50000"/>
              </a:spcBef>
              <a:buClr>
                <a:srgbClr val="F06100"/>
              </a:buClr>
              <a:buSzPct val="130000"/>
              <a:buFont typeface="Arial" panose="020B0604020202020204" pitchFamily="34" charset="0"/>
              <a:buChar char="•"/>
            </a:pPr>
            <a:r>
              <a:rPr lang="en-US" b="1" dirty="0"/>
              <a:t>Orange signs signal work zone  areas</a:t>
            </a:r>
          </a:p>
          <a:p>
            <a:pPr marL="171450" indent="-171450" eaLnBrk="1" hangingPunct="1">
              <a:spcBef>
                <a:spcPct val="50000"/>
              </a:spcBef>
              <a:buClr>
                <a:srgbClr val="F06100"/>
              </a:buClr>
              <a:buSzPct val="130000"/>
              <a:buFont typeface="Arial" panose="020B0604020202020204" pitchFamily="34" charset="0"/>
              <a:buChar char="•"/>
            </a:pPr>
            <a:r>
              <a:rPr lang="en-US" b="1" dirty="0"/>
              <a:t>Proceed with extreme caution</a:t>
            </a:r>
          </a:p>
          <a:p>
            <a:pPr marL="171450" indent="-171450" eaLnBrk="1" hangingPunct="1">
              <a:spcBef>
                <a:spcPct val="50000"/>
              </a:spcBef>
              <a:buClr>
                <a:srgbClr val="F06100"/>
              </a:buClr>
              <a:buSzPct val="130000"/>
              <a:buFont typeface="Arial" panose="020B0604020202020204" pitchFamily="34" charset="0"/>
              <a:buChar char="•"/>
            </a:pPr>
            <a:r>
              <a:rPr lang="en-US" b="1" dirty="0"/>
              <a:t>Drive at the posted speed</a:t>
            </a:r>
          </a:p>
          <a:p>
            <a:pPr marL="171450" indent="-171450" eaLnBrk="1" hangingPunct="1">
              <a:spcBef>
                <a:spcPct val="50000"/>
              </a:spcBef>
              <a:buClr>
                <a:srgbClr val="F06100"/>
              </a:buClr>
              <a:buSzPct val="130000"/>
              <a:buFont typeface="Arial" panose="020B0604020202020204" pitchFamily="34" charset="0"/>
              <a:buChar char="•"/>
            </a:pPr>
            <a:r>
              <a:rPr lang="en-US" b="1" dirty="0"/>
              <a:t>Watch out for workers</a:t>
            </a:r>
          </a:p>
          <a:p>
            <a:pPr marL="171450" indent="-171450" eaLnBrk="1" hangingPunct="1">
              <a:spcBef>
                <a:spcPct val="50000"/>
              </a:spcBef>
              <a:buClr>
                <a:srgbClr val="F06100"/>
              </a:buClr>
              <a:buSzPct val="130000"/>
              <a:buFont typeface="Arial" panose="020B0604020202020204" pitchFamily="34" charset="0"/>
              <a:buChar char="•"/>
            </a:pPr>
            <a:r>
              <a:rPr lang="en-US" b="1" dirty="0"/>
              <a:t>Stay in your lane</a:t>
            </a:r>
          </a:p>
          <a:p>
            <a:pPr marL="171450" indent="-171450" eaLnBrk="1" hangingPunct="1">
              <a:spcBef>
                <a:spcPct val="50000"/>
              </a:spcBef>
              <a:buClr>
                <a:srgbClr val="F06100"/>
              </a:buClr>
              <a:buSzPct val="130000"/>
              <a:buFont typeface="Arial" panose="020B0604020202020204" pitchFamily="34" charset="0"/>
              <a:buChar char="•"/>
            </a:pPr>
            <a:r>
              <a:rPr lang="en-US" b="1" dirty="0"/>
              <a:t>Report unsafe conditions</a:t>
            </a:r>
          </a:p>
          <a:p>
            <a:endParaRPr lang="en-US" dirty="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EE236C00-74BE-4BBD-B4CC-2B52DA0C0356}" type="slidenum">
              <a:rPr lang="en-US" sz="1200" smtClean="0"/>
              <a:pPr eaLnBrk="1" hangingPunct="1"/>
              <a:t>18</a:t>
            </a:fld>
            <a:endParaRPr lang="en-US" sz="1200"/>
          </a:p>
        </p:txBody>
      </p:sp>
    </p:spTree>
    <p:extLst>
      <p:ext uri="{BB962C8B-B14F-4D97-AF65-F5344CB8AC3E}">
        <p14:creationId xmlns:p14="http://schemas.microsoft.com/office/powerpoint/2010/main" val="561607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1392BBE3-5321-4352-8535-757D8B84F8A7}" type="slidenum">
              <a:rPr lang="en-US" sz="1200" smtClean="0"/>
              <a:pPr eaLnBrk="1" hangingPunct="1"/>
              <a:t>19</a:t>
            </a:fld>
            <a:endParaRPr lang="en-US" sz="1200"/>
          </a:p>
        </p:txBody>
      </p:sp>
    </p:spTree>
    <p:extLst>
      <p:ext uri="{BB962C8B-B14F-4D97-AF65-F5344CB8AC3E}">
        <p14:creationId xmlns:p14="http://schemas.microsoft.com/office/powerpoint/2010/main" val="891486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568325" indent="-568325" algn="l">
              <a:spcBef>
                <a:spcPct val="50000"/>
              </a:spcBef>
              <a:defRPr/>
            </a:pPr>
            <a:r>
              <a:rPr lang="en-US" b="1" dirty="0">
                <a:solidFill>
                  <a:srgbClr val="F06100"/>
                </a:solidFill>
                <a:effectLst>
                  <a:outerShdw blurRad="38100" dist="38100" dir="2700000" algn="tl">
                    <a:srgbClr val="C0C0C0"/>
                  </a:outerShdw>
                </a:effectLst>
              </a:rPr>
              <a:t>REMEMBER</a:t>
            </a:r>
          </a:p>
          <a:p>
            <a:pPr marL="171450" indent="-171450">
              <a:spcBef>
                <a:spcPct val="50000"/>
              </a:spcBef>
              <a:buClr>
                <a:srgbClr val="FF6600"/>
              </a:buClr>
              <a:buFont typeface="Arial" panose="020B0604020202020204" pitchFamily="34" charset="0"/>
              <a:buChar char="•"/>
              <a:defRPr/>
            </a:pPr>
            <a:r>
              <a:rPr lang="en-US" b="1" dirty="0"/>
              <a:t>Common Sense</a:t>
            </a:r>
          </a:p>
          <a:p>
            <a:pPr marL="171450" indent="-171450">
              <a:spcBef>
                <a:spcPct val="50000"/>
              </a:spcBef>
              <a:buClr>
                <a:srgbClr val="FF6600"/>
              </a:buClr>
              <a:buFont typeface="Arial" panose="020B0604020202020204" pitchFamily="34" charset="0"/>
              <a:buChar char="•"/>
              <a:defRPr/>
            </a:pPr>
            <a:r>
              <a:rPr lang="en-US" b="1" dirty="0"/>
              <a:t>Caution</a:t>
            </a:r>
          </a:p>
          <a:p>
            <a:pPr marL="171450" indent="-171450">
              <a:spcBef>
                <a:spcPct val="50000"/>
              </a:spcBef>
              <a:buClr>
                <a:srgbClr val="FF6600"/>
              </a:buClr>
              <a:buFont typeface="Arial" panose="020B0604020202020204" pitchFamily="34" charset="0"/>
              <a:buChar char="•"/>
              <a:defRPr/>
            </a:pPr>
            <a:r>
              <a:rPr lang="en-US" b="1" dirty="0"/>
              <a:t>Concentration</a:t>
            </a:r>
          </a:p>
          <a:p>
            <a:pPr>
              <a:defRPr/>
            </a:pPr>
            <a:endParaRPr 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8291DEA0-86D6-4FD7-8153-1F998C753020}" type="slidenum">
              <a:rPr lang="en-US" sz="1200" smtClean="0"/>
              <a:pPr eaLnBrk="1" hangingPunct="1"/>
              <a:t>20</a:t>
            </a:fld>
            <a:endParaRPr lang="en-US" sz="1200"/>
          </a:p>
        </p:txBody>
      </p:sp>
    </p:spTree>
    <p:extLst>
      <p:ext uri="{BB962C8B-B14F-4D97-AF65-F5344CB8AC3E}">
        <p14:creationId xmlns:p14="http://schemas.microsoft.com/office/powerpoint/2010/main" val="339915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F2C302-A7A2-4F6A-8C4F-812A2448C90F}" type="slidenum">
              <a:rPr lang="en-US" smtClean="0"/>
              <a:pPr>
                <a:defRPr/>
              </a:pPr>
              <a:t>2</a:t>
            </a:fld>
            <a:endParaRPr lang="en-US"/>
          </a:p>
        </p:txBody>
      </p:sp>
    </p:spTree>
    <p:extLst>
      <p:ext uri="{BB962C8B-B14F-4D97-AF65-F5344CB8AC3E}">
        <p14:creationId xmlns:p14="http://schemas.microsoft.com/office/powerpoint/2010/main" val="1558860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86E55DA5-4537-4E18-9CA8-C2E36C18729A}" type="slidenum">
              <a:rPr lang="en-US" sz="1200" smtClean="0"/>
              <a:pPr eaLnBrk="1" hangingPunct="1"/>
              <a:t>21</a:t>
            </a:fld>
            <a:endParaRPr lang="en-US" sz="1200"/>
          </a:p>
        </p:txBody>
      </p:sp>
    </p:spTree>
    <p:extLst>
      <p:ext uri="{BB962C8B-B14F-4D97-AF65-F5344CB8AC3E}">
        <p14:creationId xmlns:p14="http://schemas.microsoft.com/office/powerpoint/2010/main" val="3561257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6B6C1EBB-E125-4579-9321-2EDF6CD00AE0}" type="slidenum">
              <a:rPr lang="en-US" sz="1200" smtClean="0"/>
              <a:pPr eaLnBrk="1" hangingPunct="1"/>
              <a:t>22</a:t>
            </a:fld>
            <a:endParaRPr lang="en-US" sz="1200"/>
          </a:p>
        </p:txBody>
      </p:sp>
    </p:spTree>
    <p:extLst>
      <p:ext uri="{BB962C8B-B14F-4D97-AF65-F5344CB8AC3E}">
        <p14:creationId xmlns:p14="http://schemas.microsoft.com/office/powerpoint/2010/main" val="853674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 May 20, 2005, mudslides from heavy rain and snow runoff damaged the </a:t>
            </a:r>
            <a:r>
              <a:rPr lang="en-US" dirty="0" err="1"/>
              <a:t>Beartooth</a:t>
            </a:r>
            <a:r>
              <a:rPr lang="en-US" dirty="0"/>
              <a:t> Highway at 13 sites along approximately 12 miles of roadway. </a:t>
            </a:r>
          </a:p>
          <a:p>
            <a:endParaRPr lang="en-US" dirty="0"/>
          </a:p>
          <a:p>
            <a:r>
              <a:rPr lang="en-US" dirty="0"/>
              <a:t>The </a:t>
            </a:r>
            <a:r>
              <a:rPr lang="en-US" dirty="0" err="1"/>
              <a:t>Beartooth</a:t>
            </a:r>
            <a:r>
              <a:rPr lang="en-US" dirty="0"/>
              <a:t> Highway which is part of US Highway 2012, opened in 1936.  It begins at Red Lodge and winds 68 miles through the rugged and scenic </a:t>
            </a:r>
            <a:r>
              <a:rPr lang="en-US" dirty="0" err="1"/>
              <a:t>Beartooth</a:t>
            </a:r>
            <a:r>
              <a:rPr lang="en-US" dirty="0"/>
              <a:t> Mountains  ending at the Northeast Entrance to Yellowstone National Park. At its highest point the road reaches 10,947 feet.</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8A4DFABD-9C8F-4058-9AE4-BA811A4174A3}" type="slidenum">
              <a:rPr lang="en-US" sz="1200" smtClean="0"/>
              <a:pPr eaLnBrk="1" hangingPunct="1"/>
              <a:t>23</a:t>
            </a:fld>
            <a:endParaRPr lang="en-US" sz="1200"/>
          </a:p>
        </p:txBody>
      </p:sp>
    </p:spTree>
    <p:extLst>
      <p:ext uri="{BB962C8B-B14F-4D97-AF65-F5344CB8AC3E}">
        <p14:creationId xmlns:p14="http://schemas.microsoft.com/office/powerpoint/2010/main" val="3946629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9319472B-FCA8-4384-9B24-38CAC655E4D4}" type="slidenum">
              <a:rPr lang="en-US" sz="1200" smtClean="0"/>
              <a:pPr eaLnBrk="1" hangingPunct="1"/>
              <a:t>24</a:t>
            </a:fld>
            <a:endParaRPr lang="en-US" sz="1200"/>
          </a:p>
        </p:txBody>
      </p:sp>
    </p:spTree>
    <p:extLst>
      <p:ext uri="{BB962C8B-B14F-4D97-AF65-F5344CB8AC3E}">
        <p14:creationId xmlns:p14="http://schemas.microsoft.com/office/powerpoint/2010/main" val="870448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STOP sign – indicates What</a:t>
            </a:r>
          </a:p>
          <a:p>
            <a:r>
              <a:rPr lang="en-US" dirty="0"/>
              <a:t>STOP line – indicates Where</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95A18F89-F00C-4BD8-B85A-CD2070ADFF5A}" type="slidenum">
              <a:rPr lang="en-US" sz="1200" smtClean="0"/>
              <a:pPr eaLnBrk="1" hangingPunct="1"/>
              <a:t>25</a:t>
            </a:fld>
            <a:endParaRPr lang="en-US" sz="1200"/>
          </a:p>
        </p:txBody>
      </p:sp>
    </p:spTree>
    <p:extLst>
      <p:ext uri="{BB962C8B-B14F-4D97-AF65-F5344CB8AC3E}">
        <p14:creationId xmlns:p14="http://schemas.microsoft.com/office/powerpoint/2010/main" val="512911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200" dirty="0"/>
              <a:t>First to Stop = First to Go.</a:t>
            </a:r>
          </a:p>
          <a:p>
            <a:pPr>
              <a:spcBef>
                <a:spcPts val="1200"/>
              </a:spcBef>
            </a:pPr>
            <a:r>
              <a:rPr lang="en-US" sz="1200" dirty="0"/>
              <a:t>Farthest Right Goes First.</a:t>
            </a:r>
          </a:p>
          <a:p>
            <a:pPr>
              <a:spcBef>
                <a:spcPts val="1200"/>
              </a:spcBef>
            </a:pPr>
            <a:r>
              <a:rPr lang="en-US" sz="1200" dirty="0"/>
              <a:t>Straight Traffic Goes First.</a:t>
            </a:r>
          </a:p>
          <a:p>
            <a:pPr>
              <a:spcBef>
                <a:spcPts val="1200"/>
              </a:spcBef>
            </a:pPr>
            <a:r>
              <a:rPr lang="en-US" sz="1200" dirty="0"/>
              <a:t>When in Doubt, Wait.       </a:t>
            </a:r>
          </a:p>
          <a:p>
            <a:pPr>
              <a:spcBef>
                <a:spcPts val="1200"/>
              </a:spcBef>
            </a:pPr>
            <a:endParaRPr lang="en-US" sz="1200" dirty="0"/>
          </a:p>
          <a:p>
            <a:pPr>
              <a:spcBef>
                <a:spcPts val="1200"/>
              </a:spcBef>
            </a:pPr>
            <a:r>
              <a:rPr lang="en-US" sz="1200" b="0" i="0" u="none" strike="noStrike" kern="1200" baseline="0" dirty="0">
                <a:solidFill>
                  <a:schemeClr val="tx1"/>
                </a:solidFill>
                <a:latin typeface="Times New Roman" pitchFamily="18" charset="0"/>
                <a:ea typeface="+mn-ea"/>
                <a:cs typeface="+mn-cs"/>
              </a:rPr>
              <a:t>Even if you have the right-of-way, if for any reason you feel uncomfortable or that your safety is threatened, let the other traffic go ahead. Your safety always comes first. </a:t>
            </a:r>
          </a:p>
          <a:p>
            <a:pPr>
              <a:spcBef>
                <a:spcPts val="1200"/>
              </a:spcBef>
            </a:pPr>
            <a:endParaRPr lang="en-US" sz="1200" b="0" i="0" u="none" strike="noStrike" kern="1200" baseline="0" dirty="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ts val="1200"/>
              </a:spcBef>
              <a:spcAft>
                <a:spcPct val="0"/>
              </a:spcAft>
              <a:buClrTx/>
              <a:buSzTx/>
              <a:buFontTx/>
              <a:buNone/>
              <a:tabLst/>
              <a:defRPr/>
            </a:pPr>
            <a:r>
              <a:rPr lang="en-US" sz="1200" b="0" i="0" u="none" strike="noStrike" kern="1200" baseline="0" dirty="0">
                <a:solidFill>
                  <a:schemeClr val="tx1"/>
                </a:solidFill>
                <a:latin typeface="Times New Roman" pitchFamily="18" charset="0"/>
                <a:ea typeface="+mn-ea"/>
                <a:cs typeface="+mn-cs"/>
              </a:rPr>
              <a:t>Source: </a:t>
            </a:r>
            <a:r>
              <a:rPr lang="en-US" dirty="0"/>
              <a:t>NHTSA </a:t>
            </a:r>
          </a:p>
          <a:p>
            <a:pPr>
              <a:spcBef>
                <a:spcPts val="1200"/>
              </a:spcBef>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4FF2C302-A7A2-4F6A-8C4F-812A2448C90F}" type="slidenum">
              <a:rPr lang="en-US" smtClean="0"/>
              <a:pPr>
                <a:defRPr/>
              </a:pPr>
              <a:t>26</a:t>
            </a:fld>
            <a:endParaRPr lang="en-US"/>
          </a:p>
        </p:txBody>
      </p:sp>
    </p:spTree>
    <p:extLst>
      <p:ext uri="{BB962C8B-B14F-4D97-AF65-F5344CB8AC3E}">
        <p14:creationId xmlns:p14="http://schemas.microsoft.com/office/powerpoint/2010/main" val="4646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0000"/>
              </a:solidFill>
            </a:endParaRPr>
          </a:p>
        </p:txBody>
      </p:sp>
      <p:sp>
        <p:nvSpPr>
          <p:cNvPr id="6861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6861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6861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A446F3FF-FD32-4084-90F8-E8E0BE88B26C}" type="slidenum">
              <a:rPr lang="en-US" sz="1200" smtClean="0">
                <a:latin typeface="Times New Roman" pitchFamily="18" charset="0"/>
              </a:rPr>
              <a:pPr/>
              <a:t>27</a:t>
            </a:fld>
            <a:endParaRPr lang="en-US" sz="1200">
              <a:latin typeface="Times New Roman" pitchFamily="18" charset="0"/>
            </a:endParaRPr>
          </a:p>
        </p:txBody>
      </p:sp>
    </p:spTree>
    <p:extLst>
      <p:ext uri="{BB962C8B-B14F-4D97-AF65-F5344CB8AC3E}">
        <p14:creationId xmlns:p14="http://schemas.microsoft.com/office/powerpoint/2010/main" val="417958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FF0000"/>
                </a:solidFill>
              </a:rPr>
              <a:t>A flashing yellow left-turn arrow allows left turns and is used at an intersection with a dedicated left turn lane.  </a:t>
            </a:r>
          </a:p>
        </p:txBody>
      </p:sp>
      <p:sp>
        <p:nvSpPr>
          <p:cNvPr id="6963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6963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6963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D57E38C3-1367-4AA2-AC5C-65548447146D}" type="slidenum">
              <a:rPr lang="en-US" sz="1200" smtClean="0">
                <a:latin typeface="Times New Roman" pitchFamily="18" charset="0"/>
              </a:rPr>
              <a:pPr/>
              <a:t>28</a:t>
            </a:fld>
            <a:endParaRPr lang="en-US" sz="1200">
              <a:latin typeface="Times New Roman" pitchFamily="18" charset="0"/>
            </a:endParaRPr>
          </a:p>
        </p:txBody>
      </p:sp>
    </p:spTree>
    <p:extLst>
      <p:ext uri="{BB962C8B-B14F-4D97-AF65-F5344CB8AC3E}">
        <p14:creationId xmlns:p14="http://schemas.microsoft.com/office/powerpoint/2010/main" val="3109245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LFR:</a:t>
            </a:r>
            <a:r>
              <a:rPr lang="en-US" baseline="0" dirty="0"/>
              <a:t> Left Front Right</a:t>
            </a:r>
            <a:endParaRPr lang="en-US" dirty="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0077EB16-9EEC-4FC4-956A-8A7B94FD72E8}" type="slidenum">
              <a:rPr lang="en-US" sz="1200" smtClean="0"/>
              <a:pPr eaLnBrk="1" hangingPunct="1"/>
              <a:t>29</a:t>
            </a:fld>
            <a:endParaRPr lang="en-US" sz="1200"/>
          </a:p>
        </p:txBody>
      </p:sp>
    </p:spTree>
    <p:extLst>
      <p:ext uri="{BB962C8B-B14F-4D97-AF65-F5344CB8AC3E}">
        <p14:creationId xmlns:p14="http://schemas.microsoft.com/office/powerpoint/2010/main" val="2291240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dirty="0">
                <a:latin typeface="Calibri" pitchFamily="34" charset="0"/>
                <a:cs typeface="Calibri" pitchFamily="34" charset="0"/>
              </a:rPr>
              <a:t> MCA </a:t>
            </a:r>
            <a:r>
              <a:rPr lang="en-US" sz="1000" b="1" dirty="0">
                <a:latin typeface="Calibri" pitchFamily="34" charset="0"/>
                <a:cs typeface="Calibri" pitchFamily="34" charset="0"/>
              </a:rPr>
              <a:t>61-8-504. Operators to exercise due care. </a:t>
            </a:r>
            <a:r>
              <a:rPr lang="en-US" sz="1000" dirty="0">
                <a:latin typeface="Calibri" pitchFamily="34" charset="0"/>
                <a:cs typeface="Calibri" pitchFamily="34" charset="0"/>
              </a:rPr>
              <a:t>Notwithstanding </a:t>
            </a:r>
            <a:r>
              <a:rPr lang="en-US" sz="1000" dirty="0">
                <a:latin typeface="Calibri" pitchFamily="34" charset="0"/>
                <a:cs typeface="Calibri" pitchFamily="34" charset="0"/>
                <a:hlinkClick r:id="rId3" action="ppaction://hlinkfile"/>
              </a:rPr>
              <a:t>61-8-501</a:t>
            </a:r>
            <a:r>
              <a:rPr lang="en-US" sz="1000" dirty="0">
                <a:latin typeface="Calibri" pitchFamily="34" charset="0"/>
                <a:cs typeface="Calibri" pitchFamily="34" charset="0"/>
              </a:rPr>
              <a:t> through </a:t>
            </a:r>
            <a:r>
              <a:rPr lang="en-US" sz="1000" dirty="0">
                <a:latin typeface="Calibri" pitchFamily="34" charset="0"/>
                <a:cs typeface="Calibri" pitchFamily="34" charset="0"/>
                <a:hlinkClick r:id="rId4" action="ppaction://hlinkfile"/>
              </a:rPr>
              <a:t>61-8-503</a:t>
            </a:r>
            <a:r>
              <a:rPr lang="en-US" sz="1000" dirty="0">
                <a:latin typeface="Calibri" pitchFamily="34" charset="0"/>
                <a:cs typeface="Calibri" pitchFamily="34" charset="0"/>
              </a:rPr>
              <a:t>, an operator of a vehicle shall exercise due care to avoid colliding with a pedestrian or with a person propelling a human-powered vehicle or using an assistive mobility device upon a roadway, shall give warning by sounding the horn when necessary, and shall exercise proper precaution upon observing a child or an obviously confused, incapacitated, or intoxicated person upon a roadway. </a:t>
            </a:r>
          </a:p>
          <a:p>
            <a:pPr>
              <a:defRPr/>
            </a:pPr>
            <a:r>
              <a:rPr lang="en-US" sz="1000" dirty="0">
                <a:latin typeface="Calibri" pitchFamily="34" charset="0"/>
                <a:cs typeface="Calibri" pitchFamily="34" charset="0"/>
              </a:rPr>
              <a:t>NOTE</a:t>
            </a:r>
            <a:r>
              <a:rPr lang="en-US" sz="1000" b="1" dirty="0">
                <a:latin typeface="Calibri" pitchFamily="34" charset="0"/>
                <a:cs typeface="Calibri" pitchFamily="34" charset="0"/>
              </a:rPr>
              <a:t>:  Vehicles on divided highway  need not  stop for school bus on a different roadway</a:t>
            </a:r>
          </a:p>
          <a:p>
            <a:pPr>
              <a:defRPr/>
            </a:pPr>
            <a:r>
              <a:rPr lang="en-US" sz="1000" dirty="0">
                <a:latin typeface="Calibri" pitchFamily="34" charset="0"/>
                <a:cs typeface="Calibri" pitchFamily="34" charset="0"/>
              </a:rPr>
              <a:t>MCA  </a:t>
            </a:r>
            <a:r>
              <a:rPr lang="en-US" sz="1000" b="1" dirty="0">
                <a:latin typeface="Calibri" pitchFamily="34" charset="0"/>
                <a:cs typeface="Calibri" pitchFamily="34" charset="0"/>
              </a:rPr>
              <a:t>61-8-351. Meeting or passing school bus </a:t>
            </a:r>
          </a:p>
          <a:p>
            <a:pPr marL="228600" indent="-228600">
              <a:buFontTx/>
              <a:buAutoNum type="arabicParenR"/>
              <a:defRPr/>
            </a:pPr>
            <a:r>
              <a:rPr lang="en-US" sz="1000" dirty="0">
                <a:latin typeface="Calibri" pitchFamily="34" charset="0"/>
                <a:cs typeface="Calibri" pitchFamily="34" charset="0"/>
              </a:rPr>
              <a:t>Upon overtaking from either direction a school bus that has stopped on the highway or street to receive or discharge school children, a driver of a motor vehicle: </a:t>
            </a:r>
            <a:br>
              <a:rPr lang="en-US" sz="1000" dirty="0">
                <a:latin typeface="Calibri" pitchFamily="34" charset="0"/>
                <a:cs typeface="Calibri" pitchFamily="34" charset="0"/>
              </a:rPr>
            </a:br>
            <a:r>
              <a:rPr lang="en-US" sz="1000" dirty="0">
                <a:latin typeface="Calibri" pitchFamily="34" charset="0"/>
                <a:cs typeface="Calibri" pitchFamily="34" charset="0"/>
              </a:rPr>
              <a:t>     (a) shall stop the motor vehicle not less than approximately 15 feet before reaching the school bus when there is in operation on the bus a visual flashing red signal as specified in </a:t>
            </a:r>
            <a:r>
              <a:rPr lang="en-US" sz="1000" dirty="0">
                <a:latin typeface="Calibri" pitchFamily="34" charset="0"/>
                <a:cs typeface="Calibri" pitchFamily="34" charset="0"/>
                <a:hlinkClick r:id="rId5" action="ppaction://hlinkfile"/>
              </a:rPr>
              <a:t>61-9-402</a:t>
            </a:r>
            <a:r>
              <a:rPr lang="en-US" sz="1000" dirty="0">
                <a:latin typeface="Calibri" pitchFamily="34" charset="0"/>
                <a:cs typeface="Calibri" pitchFamily="34" charset="0"/>
              </a:rPr>
              <a:t>; and </a:t>
            </a:r>
            <a:br>
              <a:rPr lang="en-US" sz="1000" dirty="0">
                <a:latin typeface="Calibri" pitchFamily="34" charset="0"/>
                <a:cs typeface="Calibri" pitchFamily="34" charset="0"/>
              </a:rPr>
            </a:br>
            <a:r>
              <a:rPr lang="en-US" sz="1000" dirty="0">
                <a:latin typeface="Calibri" pitchFamily="34" charset="0"/>
                <a:cs typeface="Calibri" pitchFamily="34" charset="0"/>
              </a:rPr>
              <a:t>     (b) may not proceed until the children have entered the school bus or have alighted and reached the side of the highway or street and until the school bus ceases operation of its visual flashing red signal.</a:t>
            </a:r>
          </a:p>
          <a:p>
            <a:pPr>
              <a:defRPr/>
            </a:pPr>
            <a:r>
              <a:rPr lang="en-US" sz="1000" dirty="0">
                <a:latin typeface="Calibri" pitchFamily="34" charset="0"/>
                <a:cs typeface="Calibri" pitchFamily="34" charset="0"/>
              </a:rPr>
              <a:t> (6) The driver of a motor vehicle upon a highway with separate roadways need not stop upon meeting or passing a school bus that is on a different roadway or when upon a controlled-access highway and the school bus is stopped in a loading zone that is a part of or adjacent to the highway and where pedestrians are not permitted to cross the roadway. </a:t>
            </a:r>
            <a:br>
              <a:rPr lang="en-US" sz="1000" dirty="0">
                <a:latin typeface="Calibri" pitchFamily="34" charset="0"/>
                <a:cs typeface="Calibri" pitchFamily="34" charset="0"/>
              </a:rPr>
            </a:br>
            <a:br>
              <a:rPr lang="en-US" dirty="0"/>
            </a:br>
            <a:endParaRPr lang="en-US" dirty="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8C552941-BFF6-4517-9C48-D264E1B60269}" type="slidenum">
              <a:rPr lang="en-US" sz="1200" smtClean="0"/>
              <a:pPr eaLnBrk="1" hangingPunct="1"/>
              <a:t>30</a:t>
            </a:fld>
            <a:endParaRPr lang="en-US" sz="1200"/>
          </a:p>
        </p:txBody>
      </p:sp>
    </p:spTree>
    <p:extLst>
      <p:ext uri="{BB962C8B-B14F-4D97-AF65-F5344CB8AC3E}">
        <p14:creationId xmlns:p14="http://schemas.microsoft.com/office/powerpoint/2010/main" val="404916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200000"/>
              </a:lnSpc>
              <a:buFont typeface="+mj-lt"/>
              <a:buAutoNum type="arabicPeriod"/>
            </a:pPr>
            <a:r>
              <a:rPr lang="en-US" b="0" dirty="0">
                <a:latin typeface="+mj-lt"/>
              </a:rPr>
              <a:t>Regulate traffic, movement or parking</a:t>
            </a:r>
          </a:p>
          <a:p>
            <a:pPr marL="228600" indent="-228600">
              <a:lnSpc>
                <a:spcPct val="200000"/>
              </a:lnSpc>
              <a:buFont typeface="+mj-lt"/>
              <a:buAutoNum type="arabicPeriod"/>
            </a:pPr>
            <a:r>
              <a:rPr lang="en-US" b="0" dirty="0">
                <a:latin typeface="+mj-lt"/>
              </a:rPr>
              <a:t>Warn of potential dangers or road conditions</a:t>
            </a:r>
          </a:p>
          <a:p>
            <a:pPr marL="228600" indent="-228600">
              <a:lnSpc>
                <a:spcPct val="200000"/>
              </a:lnSpc>
              <a:buFont typeface="+mj-lt"/>
              <a:buAutoNum type="arabicPeriod"/>
            </a:pPr>
            <a:r>
              <a:rPr lang="en-US" b="0" dirty="0">
                <a:latin typeface="+mj-lt"/>
              </a:rPr>
              <a:t>Provide information and guidance</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54C43340-9FF3-4537-8C1E-064811BB7185}" type="slidenum">
              <a:rPr lang="en-US" sz="1200" smtClean="0"/>
              <a:pPr eaLnBrk="1" hangingPunct="1"/>
              <a:t>3</a:t>
            </a:fld>
            <a:endParaRPr lang="en-US" sz="1200"/>
          </a:p>
        </p:txBody>
      </p:sp>
    </p:spTree>
    <p:extLst>
      <p:ext uri="{BB962C8B-B14F-4D97-AF65-F5344CB8AC3E}">
        <p14:creationId xmlns:p14="http://schemas.microsoft.com/office/powerpoint/2010/main" val="1770332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E524E6B6-0EB5-416F-A86F-E714BC295936}" type="slidenum">
              <a:rPr lang="en-US" sz="1200" smtClean="0"/>
              <a:pPr eaLnBrk="1" hangingPunct="1"/>
              <a:t>31</a:t>
            </a:fld>
            <a:endParaRPr lang="en-US" sz="1200"/>
          </a:p>
        </p:txBody>
      </p:sp>
    </p:spTree>
    <p:extLst>
      <p:ext uri="{BB962C8B-B14F-4D97-AF65-F5344CB8AC3E}">
        <p14:creationId xmlns:p14="http://schemas.microsoft.com/office/powerpoint/2010/main" val="1629817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Why did the Subaru miss the red light?</a:t>
            </a:r>
          </a:p>
          <a:p>
            <a:r>
              <a:rPr lang="en-US" dirty="0"/>
              <a:t>Where is the legal stop?</a:t>
            </a:r>
          </a:p>
          <a:p>
            <a:r>
              <a:rPr lang="en-US" dirty="0"/>
              <a:t>What is the danger here? </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C83BCDCF-2903-4921-BA7C-F1B365234137}" type="slidenum">
              <a:rPr lang="en-US" sz="1200" smtClean="0"/>
              <a:pPr eaLnBrk="1" hangingPunct="1"/>
              <a:t>32</a:t>
            </a:fld>
            <a:endParaRPr lang="en-US" sz="1200"/>
          </a:p>
        </p:txBody>
      </p:sp>
    </p:spTree>
    <p:extLst>
      <p:ext uri="{BB962C8B-B14F-4D97-AF65-F5344CB8AC3E}">
        <p14:creationId xmlns:p14="http://schemas.microsoft.com/office/powerpoint/2010/main" val="181405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Open and closed zones</a:t>
            </a:r>
          </a:p>
          <a:p>
            <a:r>
              <a:rPr lang="en-US" dirty="0"/>
              <a:t>Crosswalk </a:t>
            </a:r>
          </a:p>
          <a:p>
            <a:r>
              <a:rPr lang="en-US" dirty="0"/>
              <a:t>Don’t change lanes in the intersection</a:t>
            </a:r>
          </a:p>
          <a:p>
            <a:r>
              <a:rPr lang="en-US" dirty="0"/>
              <a:t>What is your following distance?</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B313AB6F-8686-4E7A-9703-91BCC94962EB}" type="slidenum">
              <a:rPr lang="en-US" sz="1200" smtClean="0"/>
              <a:pPr eaLnBrk="1" hangingPunct="1"/>
              <a:t>33</a:t>
            </a:fld>
            <a:endParaRPr lang="en-US" sz="1200"/>
          </a:p>
        </p:txBody>
      </p:sp>
    </p:spTree>
    <p:extLst>
      <p:ext uri="{BB962C8B-B14F-4D97-AF65-F5344CB8AC3E}">
        <p14:creationId xmlns:p14="http://schemas.microsoft.com/office/powerpoint/2010/main" val="3677453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D7E3CB49-ED31-4BD8-B24C-993AF9445ECB}" type="slidenum">
              <a:rPr lang="en-US" sz="1200" smtClean="0"/>
              <a:pPr eaLnBrk="1" hangingPunct="1"/>
              <a:t>34</a:t>
            </a:fld>
            <a:endParaRPr lang="en-US" sz="1200"/>
          </a:p>
        </p:txBody>
      </p:sp>
    </p:spTree>
    <p:extLst>
      <p:ext uri="{BB962C8B-B14F-4D97-AF65-F5344CB8AC3E}">
        <p14:creationId xmlns:p14="http://schemas.microsoft.com/office/powerpoint/2010/main" val="212375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Traffic Light Tree  in London with 75 sets of lights at a roundabout</a:t>
            </a:r>
          </a:p>
          <a:p>
            <a:r>
              <a:rPr lang="en-US" dirty="0"/>
              <a:t>Created by French sculptor Pierre Vivant in 1998</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9F054247-3923-4374-8E71-01F5E12C7EA2}" type="slidenum">
              <a:rPr lang="en-US" sz="1200" smtClean="0"/>
              <a:pPr eaLnBrk="1" hangingPunct="1"/>
              <a:t>35</a:t>
            </a:fld>
            <a:endParaRPr lang="en-US" sz="1200"/>
          </a:p>
        </p:txBody>
      </p:sp>
    </p:spTree>
    <p:extLst>
      <p:ext uri="{BB962C8B-B14F-4D97-AF65-F5344CB8AC3E}">
        <p14:creationId xmlns:p14="http://schemas.microsoft.com/office/powerpoint/2010/main" val="320532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36</a:t>
            </a:fld>
            <a:endParaRPr lang="en-US"/>
          </a:p>
        </p:txBody>
      </p:sp>
    </p:spTree>
    <p:extLst>
      <p:ext uri="{BB962C8B-B14F-4D97-AF65-F5344CB8AC3E}">
        <p14:creationId xmlns:p14="http://schemas.microsoft.com/office/powerpoint/2010/main" val="417123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0710F005-4C27-4912-87E4-67E4FAF0CD05}" type="slidenum">
              <a:rPr lang="en-US" sz="1200" smtClean="0"/>
              <a:pPr eaLnBrk="1" hangingPunct="1"/>
              <a:t>4</a:t>
            </a:fld>
            <a:endParaRPr lang="en-US" sz="1200"/>
          </a:p>
        </p:txBody>
      </p:sp>
    </p:spTree>
    <p:extLst>
      <p:ext uri="{BB962C8B-B14F-4D97-AF65-F5344CB8AC3E}">
        <p14:creationId xmlns:p14="http://schemas.microsoft.com/office/powerpoint/2010/main" val="63694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481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481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A55553E5-DBE4-439D-8319-EE056B63CF58}" type="slidenum">
              <a:rPr lang="en-US" sz="1200" smtClean="0">
                <a:latin typeface="Times New Roman" pitchFamily="18" charset="0"/>
              </a:rPr>
              <a:pPr/>
              <a:t>5</a:t>
            </a:fld>
            <a:endParaRPr lang="en-US" sz="1200">
              <a:latin typeface="Times New Roman" pitchFamily="18" charset="0"/>
            </a:endParaRPr>
          </a:p>
        </p:txBody>
      </p:sp>
    </p:spTree>
    <p:extLst>
      <p:ext uri="{BB962C8B-B14F-4D97-AF65-F5344CB8AC3E}">
        <p14:creationId xmlns:p14="http://schemas.microsoft.com/office/powerpoint/2010/main" val="86786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CE3A7484-F198-4320-B2D1-8AF939C46332}" type="slidenum">
              <a:rPr lang="en-US" sz="1200" smtClean="0"/>
              <a:pPr eaLnBrk="1" hangingPunct="1"/>
              <a:t>6</a:t>
            </a:fld>
            <a:endParaRPr lang="en-US" sz="1200"/>
          </a:p>
        </p:txBody>
      </p:sp>
    </p:spTree>
    <p:extLst>
      <p:ext uri="{BB962C8B-B14F-4D97-AF65-F5344CB8AC3E}">
        <p14:creationId xmlns:p14="http://schemas.microsoft.com/office/powerpoint/2010/main" val="191675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55BD070D-A26F-4D2D-8C2F-A3FD9CC891FB}" type="slidenum">
              <a:rPr lang="en-US" sz="1200" smtClean="0"/>
              <a:pPr eaLnBrk="1" hangingPunct="1"/>
              <a:t>7</a:t>
            </a:fld>
            <a:endParaRPr lang="en-US" sz="1200"/>
          </a:p>
        </p:txBody>
      </p:sp>
    </p:spTree>
    <p:extLst>
      <p:ext uri="{BB962C8B-B14F-4D97-AF65-F5344CB8AC3E}">
        <p14:creationId xmlns:p14="http://schemas.microsoft.com/office/powerpoint/2010/main" val="358542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Arial Narrow" pitchFamily="34" charset="0"/>
              </a:rPr>
              <a:t>Exit numbers will be the same number as the mile marker.</a:t>
            </a:r>
          </a:p>
          <a:p>
            <a:endParaRPr lang="en-US" b="0" dirty="0">
              <a:latin typeface="Arial Narrow" pitchFamily="34" charset="0"/>
            </a:endParaRPr>
          </a:p>
          <a:p>
            <a:pPr eaLnBrk="1" hangingPunct="1">
              <a:lnSpc>
                <a:spcPct val="80000"/>
              </a:lnSpc>
            </a:pPr>
            <a:r>
              <a:rPr lang="en-US" b="0" dirty="0">
                <a:latin typeface="Arial Narrow" pitchFamily="34" charset="0"/>
              </a:rPr>
              <a:t>Mile markers show the number of miles from where the Interstate route entered a state.</a:t>
            </a:r>
          </a:p>
          <a:p>
            <a:pPr eaLnBrk="1" hangingPunct="1">
              <a:lnSpc>
                <a:spcPct val="80000"/>
              </a:lnSpc>
            </a:pPr>
            <a:r>
              <a:rPr lang="en-US" b="0" dirty="0">
                <a:latin typeface="Arial Narrow" pitchFamily="34" charset="0"/>
              </a:rPr>
              <a:t>The counting always begins at the state line in the south (for north-south routes) and in the west (for east-west routes).</a:t>
            </a:r>
          </a:p>
          <a:p>
            <a:pPr eaLnBrk="1" hangingPunct="1">
              <a:lnSpc>
                <a:spcPct val="80000"/>
              </a:lnSpc>
            </a:pPr>
            <a:r>
              <a:rPr lang="en-US" b="0" dirty="0">
                <a:latin typeface="Arial Narrow" pitchFamily="34" charset="0"/>
              </a:rPr>
              <a:t>Mile marker numbers always get larger as drivers travel east or north.</a:t>
            </a:r>
          </a:p>
          <a:p>
            <a:endParaRPr lang="en-US" dirty="0"/>
          </a:p>
        </p:txBody>
      </p:sp>
      <p:sp>
        <p:nvSpPr>
          <p:cNvPr id="512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2.01 Signs Signals Markings &amp; Speed Limits</a:t>
            </a:r>
          </a:p>
        </p:txBody>
      </p:sp>
      <p:sp>
        <p:nvSpPr>
          <p:cNvPr id="5120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r>
              <a:rPr lang="en-US" sz="1200">
                <a:latin typeface="Times New Roman" pitchFamily="18" charset="0"/>
              </a:rPr>
              <a:t>Revised 7-07</a:t>
            </a:r>
          </a:p>
        </p:txBody>
      </p:sp>
      <p:sp>
        <p:nvSpPr>
          <p:cNvPr id="512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fld id="{E8D1CF00-7279-4474-A32A-85367B3FABB8}" type="slidenum">
              <a:rPr lang="en-US" sz="1200" smtClean="0">
                <a:latin typeface="Times New Roman" pitchFamily="18" charset="0"/>
              </a:rPr>
              <a:pPr/>
              <a:t>8</a:t>
            </a:fld>
            <a:endParaRPr lang="en-US" sz="1200">
              <a:latin typeface="Times New Roman" pitchFamily="18" charset="0"/>
            </a:endParaRPr>
          </a:p>
        </p:txBody>
      </p:sp>
    </p:spTree>
    <p:extLst>
      <p:ext uri="{BB962C8B-B14F-4D97-AF65-F5344CB8AC3E}">
        <p14:creationId xmlns:p14="http://schemas.microsoft.com/office/powerpoint/2010/main" val="374582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b="0" dirty="0">
                <a:latin typeface="Arial Narrow" pitchFamily="34" charset="0"/>
              </a:rPr>
              <a:t>Interstate Highway Numbers </a:t>
            </a:r>
          </a:p>
          <a:p>
            <a:pPr eaLnBrk="1" hangingPunct="1">
              <a:lnSpc>
                <a:spcPct val="80000"/>
              </a:lnSpc>
            </a:pPr>
            <a:r>
              <a:rPr lang="en-US" b="0" dirty="0">
                <a:latin typeface="Arial Narrow" pitchFamily="34" charset="0"/>
              </a:rPr>
              <a:t>Even numbers go east-west (I-90, I-94)</a:t>
            </a:r>
          </a:p>
          <a:p>
            <a:pPr eaLnBrk="1" hangingPunct="1">
              <a:lnSpc>
                <a:spcPct val="80000"/>
              </a:lnSpc>
            </a:pPr>
            <a:r>
              <a:rPr lang="en-US" b="0" dirty="0">
                <a:latin typeface="Arial Narrow" pitchFamily="34" charset="0"/>
              </a:rPr>
              <a:t>Odd numbers go north-south (I-15)</a:t>
            </a:r>
          </a:p>
          <a:p>
            <a:pPr eaLnBrk="1" hangingPunct="1">
              <a:lnSpc>
                <a:spcPct val="80000"/>
              </a:lnSpc>
            </a:pPr>
            <a:r>
              <a:rPr lang="en-US" b="0" dirty="0">
                <a:latin typeface="Arial Narrow" pitchFamily="34" charset="0"/>
              </a:rPr>
              <a:t>Numbers begin in the west and get larger as they move east </a:t>
            </a:r>
          </a:p>
          <a:p>
            <a:pPr eaLnBrk="1" hangingPunct="1">
              <a:lnSpc>
                <a:spcPct val="80000"/>
              </a:lnSpc>
            </a:pPr>
            <a:r>
              <a:rPr lang="en-US" b="0" dirty="0">
                <a:latin typeface="Arial Narrow" pitchFamily="34" charset="0"/>
              </a:rPr>
              <a:t>Alternate routes are usually three-digit</a:t>
            </a:r>
          </a:p>
          <a:p>
            <a:endParaRPr lang="en-US"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defRPr>
            </a:lvl1pPr>
            <a:lvl2pPr marL="742950" indent="-285750" defTabSz="938213" eaLnBrk="0" hangingPunct="0">
              <a:defRPr sz="2000">
                <a:solidFill>
                  <a:schemeClr val="tx1"/>
                </a:solidFill>
                <a:latin typeface="Arial" charset="0"/>
              </a:defRPr>
            </a:lvl2pPr>
            <a:lvl3pPr marL="1143000" indent="-228600" defTabSz="938213" eaLnBrk="0" hangingPunct="0">
              <a:defRPr sz="2000">
                <a:solidFill>
                  <a:schemeClr val="tx1"/>
                </a:solidFill>
                <a:latin typeface="Arial" charset="0"/>
              </a:defRPr>
            </a:lvl3pPr>
            <a:lvl4pPr marL="1600200" indent="-228600" defTabSz="938213" eaLnBrk="0" hangingPunct="0">
              <a:defRPr sz="2000">
                <a:solidFill>
                  <a:schemeClr val="tx1"/>
                </a:solidFill>
                <a:latin typeface="Arial" charset="0"/>
              </a:defRPr>
            </a:lvl4pPr>
            <a:lvl5pPr marL="2057400" indent="-228600" defTabSz="938213" eaLnBrk="0" hangingPunct="0">
              <a:defRPr sz="2000">
                <a:solidFill>
                  <a:schemeClr val="tx1"/>
                </a:solidFill>
                <a:latin typeface="Arial" charset="0"/>
              </a:defRPr>
            </a:lvl5pPr>
            <a:lvl6pPr marL="2514600" indent="-228600" defTabSz="938213" eaLnBrk="0" fontAlgn="base" hangingPunct="0">
              <a:spcBef>
                <a:spcPct val="0"/>
              </a:spcBef>
              <a:spcAft>
                <a:spcPct val="0"/>
              </a:spcAft>
              <a:defRPr sz="2000">
                <a:solidFill>
                  <a:schemeClr val="tx1"/>
                </a:solidFill>
                <a:latin typeface="Arial" charset="0"/>
              </a:defRPr>
            </a:lvl6pPr>
            <a:lvl7pPr marL="2971800" indent="-228600" defTabSz="938213" eaLnBrk="0" fontAlgn="base" hangingPunct="0">
              <a:spcBef>
                <a:spcPct val="0"/>
              </a:spcBef>
              <a:spcAft>
                <a:spcPct val="0"/>
              </a:spcAft>
              <a:defRPr sz="2000">
                <a:solidFill>
                  <a:schemeClr val="tx1"/>
                </a:solidFill>
                <a:latin typeface="Arial" charset="0"/>
              </a:defRPr>
            </a:lvl7pPr>
            <a:lvl8pPr marL="3429000" indent="-228600" defTabSz="938213" eaLnBrk="0" fontAlgn="base" hangingPunct="0">
              <a:spcBef>
                <a:spcPct val="0"/>
              </a:spcBef>
              <a:spcAft>
                <a:spcPct val="0"/>
              </a:spcAft>
              <a:defRPr sz="2000">
                <a:solidFill>
                  <a:schemeClr val="tx1"/>
                </a:solidFill>
                <a:latin typeface="Arial" charset="0"/>
              </a:defRPr>
            </a:lvl8pPr>
            <a:lvl9pPr marL="3886200" indent="-228600" defTabSz="938213" eaLnBrk="0" fontAlgn="base" hangingPunct="0">
              <a:spcBef>
                <a:spcPct val="0"/>
              </a:spcBef>
              <a:spcAft>
                <a:spcPct val="0"/>
              </a:spcAft>
              <a:defRPr sz="2000">
                <a:solidFill>
                  <a:schemeClr val="tx1"/>
                </a:solidFill>
                <a:latin typeface="Arial" charset="0"/>
              </a:defRPr>
            </a:lvl9pPr>
          </a:lstStyle>
          <a:p>
            <a:pPr eaLnBrk="1" hangingPunct="1"/>
            <a:fld id="{62C53BC4-8B91-49D8-9334-9E2273EC2711}" type="slidenum">
              <a:rPr lang="en-US" sz="1200" smtClean="0"/>
              <a:pPr eaLnBrk="1" hangingPunct="1"/>
              <a:t>9</a:t>
            </a:fld>
            <a:endParaRPr lang="en-US" sz="1200"/>
          </a:p>
        </p:txBody>
      </p:sp>
    </p:spTree>
    <p:extLst>
      <p:ext uri="{BB962C8B-B14F-4D97-AF65-F5344CB8AC3E}">
        <p14:creationId xmlns:p14="http://schemas.microsoft.com/office/powerpoint/2010/main" val="33077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42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r>
              <a:rPr lang="en-US" dirty="0"/>
              <a:t>M 2.3.2 - </a:t>
            </a:r>
            <a:fld id="{CAAE20BF-1564-41FE-8F14-5C3223D8F106}" type="slidenum">
              <a:rPr lang="en-US" smtClean="0"/>
              <a:pPr>
                <a:defRPr/>
              </a:pPr>
              <a:t>‹#›</a:t>
            </a:fld>
            <a:endParaRPr lang="en-US" dirty="0"/>
          </a:p>
        </p:txBody>
      </p:sp>
    </p:spTree>
    <p:extLst>
      <p:ext uri="{BB962C8B-B14F-4D97-AF65-F5344CB8AC3E}">
        <p14:creationId xmlns:p14="http://schemas.microsoft.com/office/powerpoint/2010/main" val="16627701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620000" y="6356350"/>
            <a:ext cx="1066800" cy="365125"/>
          </a:xfrm>
          <a:prstGeom prst="rect">
            <a:avLst/>
          </a:prstGeom>
        </p:spPr>
        <p:txBody>
          <a:bodyPr/>
          <a:lstStyle>
            <a:lvl1pPr>
              <a:defRPr sz="1000">
                <a:solidFill>
                  <a:prstClr val="black">
                    <a:tint val="75000"/>
                  </a:prstClr>
                </a:solidFill>
              </a:defRPr>
            </a:lvl1pPr>
          </a:lstStyle>
          <a:p>
            <a:pPr>
              <a:defRPr/>
            </a:pPr>
            <a:r>
              <a:rPr lang="en-US" dirty="0"/>
              <a:t> 2.3.2 - </a:t>
            </a:r>
            <a:fld id="{CAAE20BF-1564-41FE-8F14-5C3223D8F10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81" r:id="rId1"/>
    <p:sldLayoutId id="2147483886" r:id="rId2"/>
  </p:sldLayoutIdLst>
  <p:hf hdr="0" ftr="0" dt="0"/>
  <p:txStyles>
    <p:titleStyle>
      <a:lvl1pPr algn="ctr" defTabSz="457200"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jpe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emf"/><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image" Target="../media/image134.png"/><Relationship Id="rId4" Type="http://schemas.openxmlformats.org/officeDocument/2006/relationships/image" Target="../media/image133.png"/></Relationships>
</file>

<file path=ppt/slides/_rels/slide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gif"/><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http://members.aol.com/rmoeuradot/200x200/warn/W1-1.gif" TargetMode="External"/><Relationship Id="rId5" Type="http://schemas.openxmlformats.org/officeDocument/2006/relationships/image" Target="../media/image8.png"/><Relationship Id="rId4" Type="http://schemas.openxmlformats.org/officeDocument/2006/relationships/image" Target="http://members.aol.com/rmoeuradot/200x200/reg/R1-1.gi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http://www.dot.state.az.us/ROADS/traffic/images/bigsig.gi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Subtitle 2"/>
          <p:cNvSpPr>
            <a:spLocks noGrp="1"/>
          </p:cNvSpPr>
          <p:nvPr>
            <p:ph type="subTitle" idx="4294967295"/>
          </p:nvPr>
        </p:nvSpPr>
        <p:spPr>
          <a:xfrm>
            <a:off x="1714499" y="2571664"/>
            <a:ext cx="5867400" cy="1524000"/>
          </a:xfrm>
          <a:prstGeom prst="rect">
            <a:avLst/>
          </a:prstGeom>
        </p:spPr>
        <p:txBody>
          <a:bodyPr/>
          <a:lstStyle/>
          <a:p>
            <a:pPr marL="0" indent="0" algn="ctr" eaLnBrk="1" hangingPunct="1">
              <a:buNone/>
            </a:pPr>
            <a:r>
              <a:rPr lang="en-US" sz="4000" dirty="0">
                <a:solidFill>
                  <a:srgbClr val="C00000"/>
                </a:solidFill>
                <a:latin typeface="+mn-lt"/>
                <a:cs typeface="Arial" charset="0"/>
              </a:rPr>
              <a:t>Traffic Control and Laws</a:t>
            </a:r>
          </a:p>
          <a:p>
            <a:pPr marL="0" indent="0" algn="ctr" eaLnBrk="1" hangingPunct="1">
              <a:buNone/>
            </a:pPr>
            <a:r>
              <a:rPr lang="en-US" i="1" dirty="0">
                <a:solidFill>
                  <a:schemeClr val="bg1">
                    <a:lumMod val="50000"/>
                  </a:schemeClr>
                </a:solidFill>
                <a:latin typeface="+mn-lt"/>
                <a:cs typeface="Arial" charset="0"/>
              </a:rPr>
              <a:t>Signs and Signals </a:t>
            </a:r>
          </a:p>
        </p:txBody>
      </p:sp>
      <p:sp>
        <p:nvSpPr>
          <p:cNvPr id="5" name="Rectangle 2"/>
          <p:cNvSpPr>
            <a:spLocks noChangeArrowheads="1"/>
          </p:cNvSpPr>
          <p:nvPr/>
        </p:nvSpPr>
        <p:spPr bwMode="auto">
          <a:xfrm>
            <a:off x="76200" y="304800"/>
            <a:ext cx="899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buFont typeface="Arial" pitchFamily="34" charset="0"/>
              <a:buNone/>
              <a:defRPr/>
            </a:pPr>
            <a:r>
              <a:rPr lang="en-US" sz="2400" dirty="0">
                <a:solidFill>
                  <a:schemeClr val="bg1">
                    <a:lumMod val="75000"/>
                  </a:schemeClr>
                </a:solidFill>
                <a:latin typeface="+mn-lt"/>
              </a:rPr>
              <a:t>Montana Teen Driver Education and Training</a:t>
            </a:r>
          </a:p>
        </p:txBody>
      </p:sp>
      <p:pic>
        <p:nvPicPr>
          <p:cNvPr id="819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448" y="1389558"/>
            <a:ext cx="126206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39888" y="1358813"/>
            <a:ext cx="1194894" cy="121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51381" y="4142413"/>
            <a:ext cx="1230316" cy="121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4918" y="4142413"/>
            <a:ext cx="1159161" cy="116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39000" y="4095664"/>
            <a:ext cx="1143877" cy="114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1" name="TextBox 2"/>
          <p:cNvSpPr txBox="1">
            <a:spLocks noChangeArrowheads="1"/>
          </p:cNvSpPr>
          <p:nvPr/>
        </p:nvSpPr>
        <p:spPr bwMode="auto">
          <a:xfrm>
            <a:off x="2895600" y="1614164"/>
            <a:ext cx="3505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US" sz="3200" dirty="0">
                <a:latin typeface="+mn-lt"/>
              </a:rPr>
              <a:t>Module 2.3.2</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8533" y="5710258"/>
            <a:ext cx="916011" cy="8198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100">
                <a:solidFill>
                  <a:srgbClr val="898989"/>
                </a:solidFill>
              </a:rPr>
              <a:t>M4 - </a:t>
            </a:r>
            <a:fld id="{D972867F-4C8A-4225-9716-0C621F2AF532}" type="slidenum">
              <a:rPr lang="en-US" sz="1100" smtClean="0">
                <a:solidFill>
                  <a:srgbClr val="898989"/>
                </a:solidFill>
              </a:rPr>
              <a:pPr eaLnBrk="1" hangingPunct="1"/>
              <a:t>10</a:t>
            </a:fld>
            <a:endParaRPr lang="en-US" sz="1100">
              <a:solidFill>
                <a:srgbClr val="898989"/>
              </a:solidFill>
            </a:endParaRPr>
          </a:p>
        </p:txBody>
      </p:sp>
      <p:pic>
        <p:nvPicPr>
          <p:cNvPr id="16388" name="Picture 2" descr="S:\Divisions\Health Enhancement &amp; Safety\Driver Education\2.0 TE Curriculum Update\Photo Resources\MDT Photos\US93 &amp; MT40 INTERSEC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446" y="-1"/>
            <a:ext cx="9167446" cy="68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3"/>
          <p:cNvSpPr txBox="1">
            <a:spLocks noChangeArrowheads="1"/>
          </p:cNvSpPr>
          <p:nvPr/>
        </p:nvSpPr>
        <p:spPr bwMode="auto">
          <a:xfrm>
            <a:off x="3886200" y="5419828"/>
            <a:ext cx="510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2800" b="1" dirty="0">
                <a:solidFill>
                  <a:schemeClr val="bg1"/>
                </a:solidFill>
                <a:latin typeface="+mn-lt"/>
              </a:rPr>
              <a:t>You want to drive north. </a:t>
            </a:r>
          </a:p>
          <a:p>
            <a:pPr eaLnBrk="1" hangingPunct="1"/>
            <a:r>
              <a:rPr lang="en-US" sz="2800" b="1" dirty="0">
                <a:solidFill>
                  <a:schemeClr val="bg1"/>
                </a:solidFill>
                <a:latin typeface="+mn-lt"/>
              </a:rPr>
              <a:t>Do you go straight or turn here?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3" name="Title 2"/>
          <p:cNvSpPr>
            <a:spLocks noGrp="1"/>
          </p:cNvSpPr>
          <p:nvPr>
            <p:ph type="title" idx="4294967295"/>
          </p:nvPr>
        </p:nvSpPr>
        <p:spPr>
          <a:xfrm>
            <a:off x="457200" y="274638"/>
            <a:ext cx="8229600" cy="1143000"/>
          </a:xfrm>
          <a:prstGeom prst="rect">
            <a:avLst/>
          </a:prstGeom>
        </p:spPr>
        <p:txBody>
          <a:bodyPr/>
          <a:lstStyle/>
          <a:p>
            <a:pPr algn="l"/>
            <a:r>
              <a:rPr lang="en-US" sz="4000" dirty="0">
                <a:solidFill>
                  <a:srgbClr val="C00000"/>
                </a:solidFill>
                <a:latin typeface="+mn-lt"/>
                <a:cs typeface="Arial" charset="0"/>
              </a:rPr>
              <a:t>Unless otherwise posted…</a:t>
            </a:r>
          </a:p>
        </p:txBody>
      </p:sp>
      <p:sp>
        <p:nvSpPr>
          <p:cNvPr id="4" name="Content Placeholder 3"/>
          <p:cNvSpPr>
            <a:spLocks noGrp="1"/>
          </p:cNvSpPr>
          <p:nvPr>
            <p:ph idx="4294967295"/>
          </p:nvPr>
        </p:nvSpPr>
        <p:spPr>
          <a:xfrm>
            <a:off x="4800600" y="1371600"/>
            <a:ext cx="3810000" cy="3962400"/>
          </a:xfrm>
          <a:prstGeom prst="rect">
            <a:avLst/>
          </a:prstGeom>
        </p:spPr>
        <p:txBody>
          <a:bodyPr/>
          <a:lstStyle/>
          <a:p>
            <a:pPr algn="ctr">
              <a:buFont typeface="Arial" charset="0"/>
              <a:buNone/>
            </a:pPr>
            <a:r>
              <a:rPr lang="en-US" sz="2800" dirty="0">
                <a:latin typeface="+mn-lt"/>
                <a:cs typeface="Arial" charset="0"/>
              </a:rPr>
              <a:t>Residential Streets</a:t>
            </a:r>
          </a:p>
          <a:p>
            <a:pPr algn="ctr">
              <a:buFont typeface="Arial" charset="0"/>
              <a:buNone/>
            </a:pPr>
            <a:r>
              <a:rPr lang="en-US" sz="2800" dirty="0">
                <a:latin typeface="+mn-lt"/>
                <a:cs typeface="Arial" charset="0"/>
              </a:rPr>
              <a:t>25 MPH</a:t>
            </a:r>
          </a:p>
          <a:p>
            <a:pPr algn="ctr">
              <a:buFont typeface="Arial" charset="0"/>
              <a:buNone/>
            </a:pPr>
            <a:r>
              <a:rPr lang="en-US" sz="2800" dirty="0">
                <a:latin typeface="+mn-lt"/>
                <a:cs typeface="Arial" charset="0"/>
              </a:rPr>
              <a:t>State  Highways</a:t>
            </a:r>
          </a:p>
          <a:p>
            <a:pPr algn="ctr">
              <a:buFont typeface="Arial" charset="0"/>
              <a:buNone/>
            </a:pPr>
            <a:r>
              <a:rPr lang="en-US" sz="2800" dirty="0">
                <a:latin typeface="+mn-lt"/>
                <a:cs typeface="Arial" charset="0"/>
              </a:rPr>
              <a:t>50 - 70 MPH</a:t>
            </a:r>
          </a:p>
          <a:p>
            <a:pPr algn="ctr">
              <a:buFont typeface="Arial" charset="0"/>
              <a:buNone/>
            </a:pPr>
            <a:r>
              <a:rPr lang="en-US" sz="2800" dirty="0">
                <a:latin typeface="+mn-lt"/>
                <a:cs typeface="Arial" charset="0"/>
              </a:rPr>
              <a:t>Interstate (Freeway)</a:t>
            </a:r>
          </a:p>
          <a:p>
            <a:pPr algn="ctr">
              <a:buFont typeface="Arial" charset="0"/>
              <a:buNone/>
            </a:pPr>
            <a:r>
              <a:rPr lang="en-US" sz="2800" dirty="0">
                <a:latin typeface="+mn-lt"/>
                <a:cs typeface="Arial" charset="0"/>
              </a:rPr>
              <a:t>Varies </a:t>
            </a:r>
          </a:p>
          <a:p>
            <a:pPr algn="ctr">
              <a:buFont typeface="Arial" charset="0"/>
              <a:buNone/>
            </a:pPr>
            <a:r>
              <a:rPr lang="en-US" sz="2800" dirty="0">
                <a:latin typeface="+mn-lt"/>
                <a:cs typeface="Arial" charset="0"/>
              </a:rPr>
              <a:t>65 - 80 MPH</a:t>
            </a:r>
          </a:p>
        </p:txBody>
      </p:sp>
      <p:pic>
        <p:nvPicPr>
          <p:cNvPr id="17412" name="Picture 9" descr="whats the limi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82233">
            <a:off x="1222050" y="1465380"/>
            <a:ext cx="3280008" cy="380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D2F7053-D77F-47AC-AD4D-D3748FB77CE5}"/>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11</a:t>
            </a:fld>
            <a:endParaRPr lang="en-US"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04800" y="170796"/>
            <a:ext cx="853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Regulatory, Warning or Guide?</a:t>
            </a:r>
          </a:p>
        </p:txBody>
      </p:sp>
      <p:sp>
        <p:nvSpPr>
          <p:cNvPr id="18435" name="Text Box 3"/>
          <p:cNvSpPr txBox="1">
            <a:spLocks noChangeArrowheads="1"/>
          </p:cNvSpPr>
          <p:nvPr/>
        </p:nvSpPr>
        <p:spPr bwMode="auto">
          <a:xfrm>
            <a:off x="2133600" y="1219200"/>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a:solidFill>
                  <a:srgbClr val="FF0000"/>
                </a:solidFill>
              </a:rPr>
              <a:t>Red</a:t>
            </a:r>
          </a:p>
        </p:txBody>
      </p:sp>
      <p:sp>
        <p:nvSpPr>
          <p:cNvPr id="18436" name="Text Box 4"/>
          <p:cNvSpPr txBox="1">
            <a:spLocks noChangeArrowheads="1"/>
          </p:cNvSpPr>
          <p:nvPr/>
        </p:nvSpPr>
        <p:spPr bwMode="auto">
          <a:xfrm>
            <a:off x="5105400" y="12192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a:solidFill>
                  <a:srgbClr val="0F6B51"/>
                </a:solidFill>
              </a:rPr>
              <a:t>Green</a:t>
            </a:r>
          </a:p>
        </p:txBody>
      </p:sp>
      <p:sp>
        <p:nvSpPr>
          <p:cNvPr id="18437" name="Text Box 5"/>
          <p:cNvSpPr txBox="1">
            <a:spLocks noChangeArrowheads="1"/>
          </p:cNvSpPr>
          <p:nvPr/>
        </p:nvSpPr>
        <p:spPr bwMode="auto">
          <a:xfrm>
            <a:off x="2133600" y="21336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a:solidFill>
                  <a:srgbClr val="000099"/>
                </a:solidFill>
              </a:rPr>
              <a:t>Blue</a:t>
            </a:r>
          </a:p>
        </p:txBody>
      </p:sp>
      <p:sp>
        <p:nvSpPr>
          <p:cNvPr id="18438" name="Text Box 6"/>
          <p:cNvSpPr txBox="1">
            <a:spLocks noChangeArrowheads="1"/>
          </p:cNvSpPr>
          <p:nvPr/>
        </p:nvSpPr>
        <p:spPr bwMode="auto">
          <a:xfrm>
            <a:off x="5105400" y="2133600"/>
            <a:ext cx="13716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a:solidFill>
                  <a:srgbClr val="FFFF00"/>
                </a:solidFill>
              </a:rPr>
              <a:t>Yellow</a:t>
            </a:r>
          </a:p>
        </p:txBody>
      </p:sp>
      <p:sp>
        <p:nvSpPr>
          <p:cNvPr id="18439" name="Text Box 7"/>
          <p:cNvSpPr txBox="1">
            <a:spLocks noChangeArrowheads="1"/>
          </p:cNvSpPr>
          <p:nvPr/>
        </p:nvSpPr>
        <p:spPr bwMode="auto">
          <a:xfrm>
            <a:off x="2133600" y="3200400"/>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a:t>Black</a:t>
            </a:r>
          </a:p>
        </p:txBody>
      </p:sp>
      <p:sp>
        <p:nvSpPr>
          <p:cNvPr id="18440" name="Text Box 8"/>
          <p:cNvSpPr txBox="1">
            <a:spLocks noChangeArrowheads="1"/>
          </p:cNvSpPr>
          <p:nvPr/>
        </p:nvSpPr>
        <p:spPr bwMode="auto">
          <a:xfrm>
            <a:off x="5105400" y="3200400"/>
            <a:ext cx="12192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a:solidFill>
                  <a:schemeClr val="bg1"/>
                </a:solidFill>
              </a:rPr>
              <a:t>White</a:t>
            </a:r>
          </a:p>
        </p:txBody>
      </p:sp>
      <p:sp>
        <p:nvSpPr>
          <p:cNvPr id="18441" name="Text Box 9"/>
          <p:cNvSpPr txBox="1">
            <a:spLocks noChangeArrowheads="1"/>
          </p:cNvSpPr>
          <p:nvPr/>
        </p:nvSpPr>
        <p:spPr bwMode="auto">
          <a:xfrm>
            <a:off x="2133600" y="4267200"/>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dirty="0">
                <a:solidFill>
                  <a:srgbClr val="FF6600"/>
                </a:solidFill>
              </a:rPr>
              <a:t>Orange</a:t>
            </a:r>
          </a:p>
        </p:txBody>
      </p:sp>
      <p:sp>
        <p:nvSpPr>
          <p:cNvPr id="18442" name="Text Box 10"/>
          <p:cNvSpPr txBox="1">
            <a:spLocks noChangeArrowheads="1"/>
          </p:cNvSpPr>
          <p:nvPr/>
        </p:nvSpPr>
        <p:spPr bwMode="auto">
          <a:xfrm>
            <a:off x="5105400" y="4267200"/>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a:solidFill>
                  <a:srgbClr val="990000"/>
                </a:solidFill>
              </a:rPr>
              <a:t>Brown</a:t>
            </a:r>
          </a:p>
        </p:txBody>
      </p:sp>
      <p:sp>
        <p:nvSpPr>
          <p:cNvPr id="16395" name="Text Box 11"/>
          <p:cNvSpPr txBox="1">
            <a:spLocks noChangeArrowheads="1"/>
          </p:cNvSpPr>
          <p:nvPr/>
        </p:nvSpPr>
        <p:spPr bwMode="auto">
          <a:xfrm>
            <a:off x="2135188" y="5334000"/>
            <a:ext cx="243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defRPr/>
            </a:pPr>
            <a:r>
              <a:rPr lang="en-US" sz="2800" b="1" dirty="0">
                <a:ln w="3175">
                  <a:solidFill>
                    <a:schemeClr val="tx1"/>
                  </a:solidFill>
                </a:ln>
                <a:solidFill>
                  <a:srgbClr val="99FF33"/>
                </a:solidFill>
              </a:rPr>
              <a:t>Fluorescent</a:t>
            </a:r>
          </a:p>
        </p:txBody>
      </p:sp>
      <p:pic>
        <p:nvPicPr>
          <p:cNvPr id="18444" name="Picture 13" descr="blank-Re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1143000"/>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4" descr="blank-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209800"/>
            <a:ext cx="914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5" descr="Black-Bla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3048000"/>
            <a:ext cx="762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6" descr="blank-Oran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600" y="411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7" descr="blank-Gre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12954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8" descr="Blank-Yell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10400" y="1905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9" descr="blank-whit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86600" y="30480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0" descr="blank-Brow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34200" y="4267200"/>
            <a:ext cx="12192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2528105">
            <a:off x="1166813" y="5313363"/>
            <a:ext cx="652462" cy="679450"/>
          </a:xfrm>
          <a:prstGeom prst="rect">
            <a:avLst/>
          </a:prstGeom>
          <a:solidFill>
            <a:srgbClr val="99FF3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Slide Number Placeholder 3">
            <a:extLst>
              <a:ext uri="{FF2B5EF4-FFF2-40B4-BE49-F238E27FC236}">
                <a16:creationId xmlns:a16="http://schemas.microsoft.com/office/drawing/2014/main" id="{B42343D5-FD86-4464-8657-47046CFF8700}"/>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266700" y="199371"/>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Shapes Have Meaning</a:t>
            </a:r>
          </a:p>
        </p:txBody>
      </p:sp>
      <p:sp>
        <p:nvSpPr>
          <p:cNvPr id="19459" name="Text Box 4"/>
          <p:cNvSpPr txBox="1">
            <a:spLocks noChangeArrowheads="1"/>
          </p:cNvSpPr>
          <p:nvPr/>
        </p:nvSpPr>
        <p:spPr bwMode="auto">
          <a:xfrm>
            <a:off x="1981200" y="11430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dirty="0">
                <a:latin typeface="+mn-lt"/>
              </a:rPr>
              <a:t>Octagon</a:t>
            </a:r>
          </a:p>
        </p:txBody>
      </p:sp>
      <p:sp>
        <p:nvSpPr>
          <p:cNvPr id="19460" name="Text Box 5"/>
          <p:cNvSpPr txBox="1">
            <a:spLocks noChangeArrowheads="1"/>
          </p:cNvSpPr>
          <p:nvPr/>
        </p:nvSpPr>
        <p:spPr bwMode="auto">
          <a:xfrm>
            <a:off x="4572000" y="1143000"/>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dirty="0">
                <a:latin typeface="+mn-lt"/>
              </a:rPr>
              <a:t>Rectangle</a:t>
            </a:r>
          </a:p>
        </p:txBody>
      </p:sp>
      <p:sp>
        <p:nvSpPr>
          <p:cNvPr id="19461" name="Text Box 6"/>
          <p:cNvSpPr txBox="1">
            <a:spLocks noChangeArrowheads="1"/>
          </p:cNvSpPr>
          <p:nvPr/>
        </p:nvSpPr>
        <p:spPr bwMode="auto">
          <a:xfrm>
            <a:off x="1981200" y="22098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a:t>Triangle</a:t>
            </a:r>
          </a:p>
        </p:txBody>
      </p:sp>
      <p:sp>
        <p:nvSpPr>
          <p:cNvPr id="19462" name="Text Box 7"/>
          <p:cNvSpPr txBox="1">
            <a:spLocks noChangeArrowheads="1"/>
          </p:cNvSpPr>
          <p:nvPr/>
        </p:nvSpPr>
        <p:spPr bwMode="auto">
          <a:xfrm>
            <a:off x="1981200" y="32766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dirty="0">
                <a:latin typeface="+mn-lt"/>
              </a:rPr>
              <a:t>Diamond</a:t>
            </a:r>
          </a:p>
        </p:txBody>
      </p:sp>
      <p:sp>
        <p:nvSpPr>
          <p:cNvPr id="19463" name="Text Box 8"/>
          <p:cNvSpPr txBox="1">
            <a:spLocks noChangeArrowheads="1"/>
          </p:cNvSpPr>
          <p:nvPr/>
        </p:nvSpPr>
        <p:spPr bwMode="auto">
          <a:xfrm>
            <a:off x="1981200" y="4343400"/>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800" b="1" dirty="0">
                <a:latin typeface="+mn-lt"/>
              </a:rPr>
              <a:t>Pentagon</a:t>
            </a:r>
          </a:p>
        </p:txBody>
      </p:sp>
      <p:sp>
        <p:nvSpPr>
          <p:cNvPr id="19464" name="Text Box 11"/>
          <p:cNvSpPr txBox="1">
            <a:spLocks noChangeArrowheads="1"/>
          </p:cNvSpPr>
          <p:nvPr/>
        </p:nvSpPr>
        <p:spPr bwMode="auto">
          <a:xfrm>
            <a:off x="4648200" y="2209800"/>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dirty="0">
                <a:latin typeface="+mn-lt"/>
              </a:rPr>
              <a:t>Pennant</a:t>
            </a:r>
          </a:p>
        </p:txBody>
      </p:sp>
      <p:sp>
        <p:nvSpPr>
          <p:cNvPr id="19465" name="Text Box 12"/>
          <p:cNvSpPr txBox="1">
            <a:spLocks noChangeArrowheads="1"/>
          </p:cNvSpPr>
          <p:nvPr/>
        </p:nvSpPr>
        <p:spPr bwMode="auto">
          <a:xfrm>
            <a:off x="4648200" y="3276600"/>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dirty="0">
                <a:latin typeface="+mn-lt"/>
              </a:rPr>
              <a:t>Rectangle</a:t>
            </a:r>
          </a:p>
        </p:txBody>
      </p:sp>
      <p:sp>
        <p:nvSpPr>
          <p:cNvPr id="19466" name="Text Box 13"/>
          <p:cNvSpPr txBox="1">
            <a:spLocks noChangeArrowheads="1"/>
          </p:cNvSpPr>
          <p:nvPr/>
        </p:nvSpPr>
        <p:spPr bwMode="auto">
          <a:xfrm>
            <a:off x="5334000" y="43434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dirty="0">
                <a:latin typeface="+mn-lt"/>
              </a:rPr>
              <a:t>Circle</a:t>
            </a:r>
          </a:p>
        </p:txBody>
      </p:sp>
      <p:pic>
        <p:nvPicPr>
          <p:cNvPr id="19467" name="Picture 20" descr="Shape-Circ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4114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2" descr="Shape-crossbl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181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3" descr="Shape-Oc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1066800"/>
            <a:ext cx="768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4" descr="Shape-Penan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0400" y="1905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5" descr="Shape-Pentag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00" y="4267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6" descr="Shape-RH"/>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34200" y="1066800"/>
            <a:ext cx="12192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27" descr="Shape-Triangl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8200" y="2057400"/>
            <a:ext cx="8382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28" descr="Shape-V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10400" y="3124200"/>
            <a:ext cx="75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30" descr="Shape-Diamond"/>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2000" y="3048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Text Box 32"/>
          <p:cNvSpPr txBox="1">
            <a:spLocks noChangeArrowheads="1"/>
          </p:cNvSpPr>
          <p:nvPr/>
        </p:nvSpPr>
        <p:spPr bwMode="auto">
          <a:xfrm>
            <a:off x="2590800" y="54102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pPr>
            <a:r>
              <a:rPr lang="en-US" sz="2800" b="1" dirty="0">
                <a:latin typeface="+mn-lt"/>
              </a:rPr>
              <a:t>Crossbuck</a:t>
            </a:r>
          </a:p>
        </p:txBody>
      </p:sp>
      <p:sp>
        <p:nvSpPr>
          <p:cNvPr id="3" name="Slide Number Placeholder 2">
            <a:extLst>
              <a:ext uri="{FF2B5EF4-FFF2-40B4-BE49-F238E27FC236}">
                <a16:creationId xmlns:a16="http://schemas.microsoft.com/office/drawing/2014/main" id="{B301ED8F-2046-4928-9348-E71756F03486}"/>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092965" y="2866632"/>
            <a:ext cx="27722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sz="2400" b="1" dirty="0">
                <a:solidFill>
                  <a:srgbClr val="000000"/>
                </a:solidFill>
                <a:latin typeface="+mn-lt"/>
                <a:cs typeface="Arial" charset="0"/>
              </a:rPr>
              <a:t>Crossbucks are </a:t>
            </a:r>
            <a:r>
              <a:rPr lang="en-US" sz="2400" b="1" u="sng" dirty="0">
                <a:solidFill>
                  <a:srgbClr val="000000"/>
                </a:solidFill>
                <a:latin typeface="+mn-lt"/>
                <a:cs typeface="Arial" charset="0"/>
              </a:rPr>
              <a:t>regulatory</a:t>
            </a:r>
            <a:r>
              <a:rPr lang="en-US" sz="2400" b="1" dirty="0">
                <a:solidFill>
                  <a:srgbClr val="000000"/>
                </a:solidFill>
                <a:latin typeface="+mn-lt"/>
                <a:cs typeface="Arial" charset="0"/>
              </a:rPr>
              <a:t> signs.</a:t>
            </a:r>
            <a:endParaRPr lang="en-US" sz="2400" b="1" dirty="0">
              <a:latin typeface="+mn-lt"/>
              <a:cs typeface="Arial" charset="0"/>
            </a:endParaRPr>
          </a:p>
          <a:p>
            <a:pPr eaLnBrk="1" hangingPunct="1"/>
            <a:r>
              <a:rPr lang="en-US" sz="2400" b="1" dirty="0">
                <a:solidFill>
                  <a:srgbClr val="CC0000"/>
                </a:solidFill>
                <a:latin typeface="+mn-lt"/>
                <a:cs typeface="Arial" charset="0"/>
              </a:rPr>
              <a:t>Drivers must yield! </a:t>
            </a:r>
          </a:p>
        </p:txBody>
      </p:sp>
      <p:sp>
        <p:nvSpPr>
          <p:cNvPr id="20484" name="Text Box 5"/>
          <p:cNvSpPr txBox="1">
            <a:spLocks noChangeArrowheads="1"/>
          </p:cNvSpPr>
          <p:nvPr/>
        </p:nvSpPr>
        <p:spPr bwMode="auto">
          <a:xfrm>
            <a:off x="633412" y="147707"/>
            <a:ext cx="7877175" cy="707886"/>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cs typeface="Arial" charset="0"/>
              </a:rPr>
              <a:t>Railroad Crossing Warnings</a:t>
            </a:r>
          </a:p>
        </p:txBody>
      </p:sp>
      <p:grpSp>
        <p:nvGrpSpPr>
          <p:cNvPr id="20485" name="Group 6"/>
          <p:cNvGrpSpPr>
            <a:grpSpLocks/>
          </p:cNvGrpSpPr>
          <p:nvPr/>
        </p:nvGrpSpPr>
        <p:grpSpPr bwMode="auto">
          <a:xfrm>
            <a:off x="334108" y="1013950"/>
            <a:ext cx="4495967" cy="1600200"/>
            <a:chOff x="336" y="816"/>
            <a:chExt cx="2877" cy="1008"/>
          </a:xfrm>
        </p:grpSpPr>
        <p:sp>
          <p:nvSpPr>
            <p:cNvPr id="20490" name="Text Box 7"/>
            <p:cNvSpPr txBox="1">
              <a:spLocks noChangeArrowheads="1"/>
            </p:cNvSpPr>
            <p:nvPr/>
          </p:nvSpPr>
          <p:spPr bwMode="auto">
            <a:xfrm>
              <a:off x="1439" y="816"/>
              <a:ext cx="177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b="1" dirty="0">
                  <a:solidFill>
                    <a:srgbClr val="000000"/>
                  </a:solidFill>
                  <a:latin typeface="+mn-lt"/>
                  <a:cs typeface="Arial" panose="020B0604020202020204" pitchFamily="34" charset="0"/>
                </a:rPr>
                <a:t>RR sign or RR painted on the pavement are advanced </a:t>
              </a:r>
              <a:r>
                <a:rPr lang="en-US" b="1" u="sng" dirty="0">
                  <a:solidFill>
                    <a:srgbClr val="000000"/>
                  </a:solidFill>
                  <a:latin typeface="+mn-lt"/>
                  <a:cs typeface="Arial" panose="020B0604020202020204" pitchFamily="34" charset="0"/>
                </a:rPr>
                <a:t>warning</a:t>
              </a:r>
              <a:r>
                <a:rPr lang="en-US" b="1" dirty="0">
                  <a:solidFill>
                    <a:srgbClr val="000000"/>
                  </a:solidFill>
                  <a:latin typeface="+mn-lt"/>
                  <a:cs typeface="Arial" panose="020B0604020202020204" pitchFamily="34" charset="0"/>
                </a:rPr>
                <a:t> signs.  </a:t>
              </a:r>
              <a:endParaRPr lang="en-US" b="1" dirty="0">
                <a:latin typeface="+mn-lt"/>
                <a:cs typeface="Arial" panose="020B0604020202020204" pitchFamily="34" charset="0"/>
              </a:endParaRPr>
            </a:p>
          </p:txBody>
        </p:sp>
        <p:pic>
          <p:nvPicPr>
            <p:cNvPr id="20491" name="Picture 8" descr="Railroad Crossing Advance War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 y="81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6" name="Picture 2" descr="C:\Users\rebel\Desktop\8.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142343"/>
            <a:ext cx="349091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1" descr="RRflash picasion.com.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04067" y="2892425"/>
            <a:ext cx="1905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BB972ADC-3D9E-4EEE-A48F-1FB11BEDD1D0}"/>
              </a:ext>
            </a:extLst>
          </p:cNvPr>
          <p:cNvGrpSpPr/>
          <p:nvPr/>
        </p:nvGrpSpPr>
        <p:grpSpPr>
          <a:xfrm>
            <a:off x="3786187" y="4753110"/>
            <a:ext cx="4724400" cy="1570038"/>
            <a:chOff x="2971800" y="4537075"/>
            <a:chExt cx="4724400" cy="1570038"/>
          </a:xfrm>
        </p:grpSpPr>
        <p:sp>
          <p:nvSpPr>
            <p:cNvPr id="20488" name="TextBox 1"/>
            <p:cNvSpPr txBox="1">
              <a:spLocks noChangeArrowheads="1"/>
            </p:cNvSpPr>
            <p:nvPr/>
          </p:nvSpPr>
          <p:spPr bwMode="auto">
            <a:xfrm>
              <a:off x="2971800" y="4537075"/>
              <a:ext cx="4724400" cy="15700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2400" b="1" dirty="0">
                  <a:solidFill>
                    <a:srgbClr val="000000"/>
                  </a:solidFill>
                  <a:latin typeface="+mn-lt"/>
                  <a:cs typeface="Arial" charset="0"/>
                </a:rPr>
                <a:t>Flashing red lights  </a:t>
              </a:r>
              <a:endParaRPr lang="en-US" sz="2400" b="1" dirty="0">
                <a:latin typeface="+mn-lt"/>
                <a:cs typeface="Arial" charset="0"/>
              </a:endParaRPr>
            </a:p>
            <a:p>
              <a:pPr eaLnBrk="1" hangingPunct="1"/>
              <a:r>
                <a:rPr lang="en-US" sz="2400" b="1" dirty="0">
                  <a:solidFill>
                    <a:srgbClr val="000000"/>
                  </a:solidFill>
                  <a:latin typeface="+mn-lt"/>
                  <a:cs typeface="Arial" charset="0"/>
                </a:rPr>
                <a:t>Bells    </a:t>
              </a:r>
              <a:endParaRPr lang="en-US" sz="2400" b="1" dirty="0">
                <a:latin typeface="+mn-lt"/>
                <a:cs typeface="Arial" charset="0"/>
              </a:endParaRPr>
            </a:p>
            <a:p>
              <a:pPr eaLnBrk="1" hangingPunct="1"/>
              <a:r>
                <a:rPr lang="en-US" sz="2400" b="1" dirty="0">
                  <a:solidFill>
                    <a:srgbClr val="000000"/>
                  </a:solidFill>
                  <a:latin typeface="+mn-lt"/>
                  <a:cs typeface="Arial" charset="0"/>
                </a:rPr>
                <a:t>Gates</a:t>
              </a:r>
            </a:p>
            <a:p>
              <a:pPr eaLnBrk="1" hangingPunct="1"/>
              <a:r>
                <a:rPr lang="en-US" sz="2400" b="1" dirty="0">
                  <a:solidFill>
                    <a:srgbClr val="000000"/>
                  </a:solidFill>
                  <a:latin typeface="+mn-lt"/>
                  <a:cs typeface="Arial" charset="0"/>
                </a:rPr>
                <a:t>If you hear or see a train:</a:t>
              </a:r>
            </a:p>
          </p:txBody>
        </p:sp>
        <p:pic>
          <p:nvPicPr>
            <p:cNvPr id="20489"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88075" y="4645025"/>
              <a:ext cx="1354137"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Slide Number Placeholder 3">
            <a:extLst>
              <a:ext uri="{FF2B5EF4-FFF2-40B4-BE49-F238E27FC236}">
                <a16:creationId xmlns:a16="http://schemas.microsoft.com/office/drawing/2014/main" id="{68057581-2051-4AA7-BCAF-E474D59F0285}"/>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14</a:t>
            </a:fld>
            <a:endParaRPr lang="en-US"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844D-2652-4D11-BC27-A7ADB48259D0}"/>
              </a:ext>
            </a:extLst>
          </p:cNvPr>
          <p:cNvSpPr>
            <a:spLocks noGrp="1"/>
          </p:cNvSpPr>
          <p:nvPr>
            <p:ph type="title" idx="4294967295"/>
          </p:nvPr>
        </p:nvSpPr>
        <p:spPr>
          <a:xfrm>
            <a:off x="457200" y="274638"/>
            <a:ext cx="8229600" cy="1143000"/>
          </a:xfrm>
          <a:prstGeom prst="rect">
            <a:avLst/>
          </a:prstGeom>
        </p:spPr>
        <p:txBody>
          <a:bodyPr/>
          <a:lstStyle/>
          <a:p>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318" t="2640" r="1687" b="3630"/>
          <a:stretch/>
        </p:blipFill>
        <p:spPr bwMode="auto">
          <a:xfrm>
            <a:off x="-41031" y="0"/>
            <a:ext cx="925669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CE571A23-F1F3-487E-A936-ABD53272EA9D}"/>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274638"/>
            <a:ext cx="8229600" cy="1143000"/>
          </a:xfrm>
          <a:prstGeom prst="rect">
            <a:avLst/>
          </a:prstGeom>
          <a:effectLst>
            <a:outerShdw dist="17961" dir="2700000" algn="ctr" rotWithShape="0">
              <a:schemeClr val="bg1"/>
            </a:outerShdw>
          </a:effectLst>
        </p:spPr>
        <p:txBody>
          <a:bodyPr/>
          <a:lstStyle/>
          <a:p>
            <a:pPr eaLnBrk="1" hangingPunct="1"/>
            <a:r>
              <a:rPr lang="en-US" sz="4000" dirty="0">
                <a:solidFill>
                  <a:srgbClr val="C00000"/>
                </a:solidFill>
                <a:latin typeface="+mn-lt"/>
                <a:cs typeface="Arial" charset="0"/>
              </a:rPr>
              <a:t>Line-of-Sight, Path-of-Travel Clues</a:t>
            </a:r>
            <a:br>
              <a:rPr lang="en-US" sz="3200" b="1" dirty="0">
                <a:latin typeface="+mn-lt"/>
                <a:cs typeface="Arial" charset="0"/>
              </a:rPr>
            </a:br>
            <a:r>
              <a:rPr lang="en-US" sz="2800" dirty="0">
                <a:latin typeface="+mn-lt"/>
                <a:cs typeface="Arial" charset="0"/>
              </a:rPr>
              <a:t>Open, Closed  or Unstable?</a:t>
            </a:r>
          </a:p>
        </p:txBody>
      </p:sp>
      <p:pic>
        <p:nvPicPr>
          <p:cNvPr id="5" name="Picture 4" descr="C:\Users\rebel\Dropbox\Curriculum Revision\2-KnowingWhereYouAre\2.3TrafficControls\Support Materials\Signs\thumbnailCA3U6YZ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1985963"/>
            <a:ext cx="1517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Users\rebel\Desktop\signs\250_tractor.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1400" y="3738563"/>
            <a:ext cx="1524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1985963"/>
            <a:ext cx="13716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43800" y="1985963"/>
            <a:ext cx="1154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6863" y="3890963"/>
            <a:ext cx="15176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descr="C:\Users\rebel\Dropbox\Curriculum Revision\2-KnowingWhereYouAre\2.3TrafficControls\2.3PlayBook\Photos and Graphics\Smarter Highway Symbol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62600" y="2371725"/>
            <a:ext cx="1352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j014560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09800" y="4276578"/>
            <a:ext cx="1442785" cy="1447800"/>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7" name="Picture 13" descr="C:\Users\Liz Taylor\Desktop\ORPC update project 2012\ORPC 2013 Extras\2-KWYR\2.3\Support Materials\Signs\thumbnailCAEHGUVZ.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09800" y="2524125"/>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p:cNvPicPr>
            <a:picLocks noChangeAspect="1" noChangeArrowheads="1"/>
          </p:cNvPicPr>
          <p:nvPr/>
        </p:nvPicPr>
        <p:blipFill>
          <a:blip r:embed="rId11">
            <a:clrChange>
              <a:clrFrom>
                <a:srgbClr val="FEFEFF"/>
              </a:clrFrom>
              <a:clrTo>
                <a:srgbClr val="FEFEFF">
                  <a:alpha val="0"/>
                </a:srgbClr>
              </a:clrTo>
            </a:clrChange>
            <a:extLst>
              <a:ext uri="{28A0092B-C50C-407E-A947-70E740481C1C}">
                <a14:useLocalDpi xmlns:a14="http://schemas.microsoft.com/office/drawing/2010/main"/>
              </a:ext>
            </a:extLst>
          </a:blip>
          <a:srcRect/>
          <a:stretch>
            <a:fillRect/>
          </a:stretch>
        </p:blipFill>
        <p:spPr bwMode="auto">
          <a:xfrm>
            <a:off x="3798888" y="3592513"/>
            <a:ext cx="139065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Users\rebel\Desktop\signs\thCARS160V.jp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715000" y="4200525"/>
            <a:ext cx="1492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533400" y="31242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Closed</a:t>
            </a:r>
          </a:p>
        </p:txBody>
      </p:sp>
      <p:sp>
        <p:nvSpPr>
          <p:cNvPr id="22" name="Rectangle 21"/>
          <p:cNvSpPr>
            <a:spLocks noChangeArrowheads="1"/>
          </p:cNvSpPr>
          <p:nvPr/>
        </p:nvSpPr>
        <p:spPr bwMode="auto">
          <a:xfrm>
            <a:off x="2438400" y="2133600"/>
            <a:ext cx="9108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Closed</a:t>
            </a:r>
          </a:p>
        </p:txBody>
      </p:sp>
      <p:sp>
        <p:nvSpPr>
          <p:cNvPr id="23" name="Rectangle 22"/>
          <p:cNvSpPr>
            <a:spLocks noChangeArrowheads="1"/>
          </p:cNvSpPr>
          <p:nvPr/>
        </p:nvSpPr>
        <p:spPr bwMode="auto">
          <a:xfrm>
            <a:off x="4114800" y="3200400"/>
            <a:ext cx="891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Closed</a:t>
            </a:r>
          </a:p>
        </p:txBody>
      </p:sp>
      <p:sp>
        <p:nvSpPr>
          <p:cNvPr id="24" name="Rectangle 23"/>
          <p:cNvSpPr>
            <a:spLocks noChangeArrowheads="1"/>
          </p:cNvSpPr>
          <p:nvPr/>
        </p:nvSpPr>
        <p:spPr bwMode="auto">
          <a:xfrm>
            <a:off x="5910263" y="2133600"/>
            <a:ext cx="7633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Open</a:t>
            </a:r>
          </a:p>
        </p:txBody>
      </p:sp>
      <p:sp>
        <p:nvSpPr>
          <p:cNvPr id="25" name="Rectangle 24"/>
          <p:cNvSpPr>
            <a:spLocks noChangeArrowheads="1"/>
          </p:cNvSpPr>
          <p:nvPr/>
        </p:nvSpPr>
        <p:spPr bwMode="auto">
          <a:xfrm>
            <a:off x="7642225" y="3124200"/>
            <a:ext cx="891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Closed</a:t>
            </a:r>
          </a:p>
        </p:txBody>
      </p:sp>
      <p:sp>
        <p:nvSpPr>
          <p:cNvPr id="26" name="Rectangle 25"/>
          <p:cNvSpPr>
            <a:spLocks noChangeArrowheads="1"/>
          </p:cNvSpPr>
          <p:nvPr/>
        </p:nvSpPr>
        <p:spPr bwMode="auto">
          <a:xfrm>
            <a:off x="341724" y="5410200"/>
            <a:ext cx="14184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dirty="0">
                <a:latin typeface="+mn-lt"/>
              </a:rPr>
              <a:t>Closed</a:t>
            </a:r>
          </a:p>
          <a:p>
            <a:pPr algn="ctr"/>
            <a:r>
              <a:rPr lang="en-US" b="1" dirty="0">
                <a:latin typeface="+mn-lt"/>
              </a:rPr>
              <a:t>or Unstable</a:t>
            </a:r>
          </a:p>
        </p:txBody>
      </p:sp>
      <p:sp>
        <p:nvSpPr>
          <p:cNvPr id="27" name="Rectangle 26"/>
          <p:cNvSpPr>
            <a:spLocks noChangeArrowheads="1"/>
          </p:cNvSpPr>
          <p:nvPr/>
        </p:nvSpPr>
        <p:spPr bwMode="auto">
          <a:xfrm>
            <a:off x="2438400" y="5791200"/>
            <a:ext cx="891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Closed</a:t>
            </a:r>
          </a:p>
        </p:txBody>
      </p:sp>
      <p:sp>
        <p:nvSpPr>
          <p:cNvPr id="28" name="Rectangle 27"/>
          <p:cNvSpPr>
            <a:spLocks noChangeArrowheads="1"/>
          </p:cNvSpPr>
          <p:nvPr/>
        </p:nvSpPr>
        <p:spPr bwMode="auto">
          <a:xfrm>
            <a:off x="4572000" y="4814888"/>
            <a:ext cx="891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Closed</a:t>
            </a:r>
          </a:p>
        </p:txBody>
      </p:sp>
      <p:sp>
        <p:nvSpPr>
          <p:cNvPr id="29" name="Rectangle 28"/>
          <p:cNvSpPr>
            <a:spLocks noChangeArrowheads="1"/>
          </p:cNvSpPr>
          <p:nvPr/>
        </p:nvSpPr>
        <p:spPr bwMode="auto">
          <a:xfrm>
            <a:off x="5881688" y="5786438"/>
            <a:ext cx="1131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Unstable</a:t>
            </a:r>
          </a:p>
        </p:txBody>
      </p:sp>
      <p:sp>
        <p:nvSpPr>
          <p:cNvPr id="30" name="Rectangle 29"/>
          <p:cNvSpPr>
            <a:spLocks noChangeArrowheads="1"/>
          </p:cNvSpPr>
          <p:nvPr/>
        </p:nvSpPr>
        <p:spPr bwMode="auto">
          <a:xfrm>
            <a:off x="7620000" y="5257800"/>
            <a:ext cx="1131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mn-lt"/>
              </a:rPr>
              <a:t>Unstable</a:t>
            </a:r>
          </a:p>
        </p:txBody>
      </p:sp>
      <p:sp>
        <p:nvSpPr>
          <p:cNvPr id="2" name="Slide Number Placeholder 1">
            <a:extLst>
              <a:ext uri="{FF2B5EF4-FFF2-40B4-BE49-F238E27FC236}">
                <a16:creationId xmlns:a16="http://schemas.microsoft.com/office/drawing/2014/main" id="{EA04B8BD-D7D2-411C-B48C-1C876ABED4CF}"/>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7"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2185" y="2879724"/>
            <a:ext cx="2250815" cy="139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700" y="4894568"/>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39" y="2841258"/>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71468" y="4803478"/>
            <a:ext cx="1868064" cy="146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50723" y="2841258"/>
            <a:ext cx="13716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43500" y="2750343"/>
            <a:ext cx="1905000"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3" name="Picture 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51137" y="4370030"/>
            <a:ext cx="165417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4" name="Picture 1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19451" y="5802312"/>
            <a:ext cx="97155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5"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81720" y="1293018"/>
            <a:ext cx="5486400"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6" name="Picture 1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32972" y="447308"/>
            <a:ext cx="1368792" cy="136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7" name="Picture 1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72488" y="838200"/>
            <a:ext cx="1877613" cy="171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AA80D521-BED0-4746-8189-F25DF16F4872}"/>
              </a:ext>
            </a:extLst>
          </p:cNvPr>
          <p:cNvSpPr>
            <a:spLocks noGrp="1"/>
          </p:cNvSpPr>
          <p:nvPr>
            <p:ph type="title" idx="4294967295"/>
          </p:nvPr>
        </p:nvSpPr>
        <p:spPr>
          <a:xfrm>
            <a:off x="457200" y="274638"/>
            <a:ext cx="8229600" cy="750887"/>
          </a:xfrm>
          <a:prstGeom prst="rect">
            <a:avLst/>
          </a:prstGeom>
        </p:spPr>
        <p:txBody>
          <a:bodyPr/>
          <a:lstStyle/>
          <a:p>
            <a:r>
              <a:rPr lang="en-US" sz="4000" dirty="0">
                <a:solidFill>
                  <a:srgbClr val="C00000"/>
                </a:solidFill>
                <a:latin typeface="+mn-lt"/>
              </a:rPr>
              <a:t>Work Zones</a:t>
            </a:r>
          </a:p>
        </p:txBody>
      </p:sp>
      <p:sp>
        <p:nvSpPr>
          <p:cNvPr id="3" name="Slide Number Placeholder 2">
            <a:extLst>
              <a:ext uri="{FF2B5EF4-FFF2-40B4-BE49-F238E27FC236}">
                <a16:creationId xmlns:a16="http://schemas.microsoft.com/office/drawing/2014/main" id="{26BA577F-CA0F-43CC-95F4-F859C023F3EB}"/>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4831" y="2108741"/>
            <a:ext cx="3087755" cy="411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5065" y="363746"/>
            <a:ext cx="22002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9585" y="1539826"/>
            <a:ext cx="23145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10"/>
          <p:cNvPicPr>
            <a:picLocks noChangeAspect="1" noChangeArrowheads="1"/>
          </p:cNvPicPr>
          <p:nvPr/>
        </p:nvPicPr>
        <p:blipFill rotWithShape="1">
          <a:blip r:embed="rId6">
            <a:extLst>
              <a:ext uri="{28A0092B-C50C-407E-A947-70E740481C1C}">
                <a14:useLocalDpi xmlns:a14="http://schemas.microsoft.com/office/drawing/2010/main"/>
              </a:ext>
            </a:extLst>
          </a:blip>
          <a:srcRect l="7631" t="17040" r="10153" b="21421"/>
          <a:stretch/>
        </p:blipFill>
        <p:spPr bwMode="auto">
          <a:xfrm>
            <a:off x="1980351" y="1340534"/>
            <a:ext cx="1247490" cy="58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75243" y="307654"/>
            <a:ext cx="180498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1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80130" y="2108741"/>
            <a:ext cx="9810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6" name="Rectangle 1"/>
          <p:cNvSpPr>
            <a:spLocks noChangeArrowheads="1"/>
          </p:cNvSpPr>
          <p:nvPr/>
        </p:nvSpPr>
        <p:spPr bwMode="auto">
          <a:xfrm>
            <a:off x="533400" y="363746"/>
            <a:ext cx="38183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sz="4000" dirty="0">
                <a:solidFill>
                  <a:srgbClr val="C00000"/>
                </a:solidFill>
                <a:latin typeface="+mn-lt"/>
              </a:rPr>
              <a:t>Work Zone Areas</a:t>
            </a:r>
          </a:p>
        </p:txBody>
      </p:sp>
      <p:pic>
        <p:nvPicPr>
          <p:cNvPr id="24587" name="Picture 3"/>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642852" y="3366903"/>
            <a:ext cx="3818353" cy="285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730E8BCC-CB69-402D-9BEB-7D1F35E72CCD}"/>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1905" t="1207" r="2857" b="2263"/>
          <a:stretch/>
        </p:blipFill>
        <p:spPr bwMode="auto">
          <a:xfrm>
            <a:off x="0" y="-228600"/>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6"/>
          <p:cNvSpPr txBox="1">
            <a:spLocks noChangeArrowheads="1"/>
          </p:cNvSpPr>
          <p:nvPr/>
        </p:nvSpPr>
        <p:spPr bwMode="auto">
          <a:xfrm>
            <a:off x="152400" y="6110287"/>
            <a:ext cx="22860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000" dirty="0">
                <a:solidFill>
                  <a:srgbClr val="000000"/>
                </a:solidFill>
                <a:cs typeface="Arial" charset="0"/>
              </a:rPr>
              <a:t>Photo courtesy of AAA Foundation</a:t>
            </a:r>
          </a:p>
        </p:txBody>
      </p:sp>
      <p:sp>
        <p:nvSpPr>
          <p:cNvPr id="3" name="Slide Number Placeholder 2">
            <a:extLst>
              <a:ext uri="{FF2B5EF4-FFF2-40B4-BE49-F238E27FC236}">
                <a16:creationId xmlns:a16="http://schemas.microsoft.com/office/drawing/2014/main" id="{987636BD-4885-4A2C-8BFF-6E72B0FB62BA}"/>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US" sz="4000" dirty="0">
                <a:solidFill>
                  <a:srgbClr val="C00000"/>
                </a:solidFill>
                <a:latin typeface="+mn-lt"/>
              </a:rPr>
              <a:t>Objectives</a:t>
            </a:r>
          </a:p>
        </p:txBody>
      </p:sp>
      <p:sp>
        <p:nvSpPr>
          <p:cNvPr id="5" name="Slide Number Placeholder 4">
            <a:extLst>
              <a:ext uri="{FF2B5EF4-FFF2-40B4-BE49-F238E27FC236}">
                <a16:creationId xmlns:a16="http://schemas.microsoft.com/office/drawing/2014/main" id="{2B765431-1CCC-47CC-839D-1D77A1BC3358}"/>
              </a:ext>
            </a:extLst>
          </p:cNvPr>
          <p:cNvSpPr>
            <a:spLocks noGrp="1"/>
          </p:cNvSpPr>
          <p:nvPr>
            <p:ph type="sldNum" sz="quarter" idx="11"/>
          </p:nvPr>
        </p:nvSpPr>
        <p:spPr/>
        <p:txBody>
          <a:bodyPr/>
          <a:lstStyle/>
          <a:p>
            <a:pPr>
              <a:defRPr/>
            </a:pPr>
            <a:r>
              <a:rPr lang="en-US" dirty="0"/>
              <a:t>2.3.2 - </a:t>
            </a:r>
            <a:fld id="{CAAE20BF-1564-41FE-8F14-5C3223D8F106}" type="slidenum">
              <a:rPr lang="en-US" smtClean="0"/>
              <a:pPr>
                <a:defRPr/>
              </a:pPr>
              <a:t>2</a:t>
            </a:fld>
            <a:endParaRPr lang="en-US" dirty="0"/>
          </a:p>
        </p:txBody>
      </p:sp>
      <p:sp>
        <p:nvSpPr>
          <p:cNvPr id="3" name="Content Placeholder 2"/>
          <p:cNvSpPr>
            <a:spLocks noGrp="1"/>
          </p:cNvSpPr>
          <p:nvPr>
            <p:ph idx="4294967295"/>
          </p:nvPr>
        </p:nvSpPr>
        <p:spPr>
          <a:xfrm>
            <a:off x="990600" y="1624013"/>
            <a:ext cx="7162800" cy="4525962"/>
          </a:xfrm>
          <a:prstGeom prst="rect">
            <a:avLst/>
          </a:prstGeom>
        </p:spPr>
        <p:txBody>
          <a:bodyPr/>
          <a:lstStyle/>
          <a:p>
            <a:r>
              <a:rPr lang="en-US" sz="2800" dirty="0">
                <a:latin typeface="+mn-lt"/>
              </a:rPr>
              <a:t>Understand need and purpose for traffic control signs, signals and road markings.</a:t>
            </a:r>
          </a:p>
          <a:p>
            <a:r>
              <a:rPr lang="en-US" sz="2800" dirty="0">
                <a:latin typeface="+mn-lt"/>
              </a:rPr>
              <a:t>List and describe signs, signals and road markings.</a:t>
            </a:r>
          </a:p>
          <a:p>
            <a:r>
              <a:rPr lang="en-US" sz="2800" dirty="0">
                <a:latin typeface="+mn-lt"/>
              </a:rPr>
              <a:t>Describe appropriate driver responses to signs, signals and road markings.</a:t>
            </a:r>
          </a:p>
          <a:p>
            <a:r>
              <a:rPr lang="en-US" sz="2800" dirty="0">
                <a:latin typeface="+mn-lt"/>
              </a:rPr>
              <a:t>Apply traffic laws for operating a vehicle on public streets and highways.</a:t>
            </a:r>
          </a:p>
        </p:txBody>
      </p:sp>
    </p:spTree>
    <p:extLst>
      <p:ext uri="{BB962C8B-B14F-4D97-AF65-F5344CB8AC3E}">
        <p14:creationId xmlns:p14="http://schemas.microsoft.com/office/powerpoint/2010/main" val="218079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114300" y="2525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26627" name="Picture 8" descr="AlkalaiCr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56" y="1639046"/>
            <a:ext cx="6950075" cy="52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9"/>
          <p:cNvSpPr txBox="1">
            <a:spLocks noChangeArrowheads="1"/>
          </p:cNvSpPr>
          <p:nvPr/>
        </p:nvSpPr>
        <p:spPr bwMode="auto">
          <a:xfrm>
            <a:off x="3265672" y="432871"/>
            <a:ext cx="6014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Work Zone Flaggers</a:t>
            </a:r>
          </a:p>
        </p:txBody>
      </p:sp>
      <p:pic>
        <p:nvPicPr>
          <p:cNvPr id="2663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8299" y="2208658"/>
            <a:ext cx="1584701" cy="159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612" y="336995"/>
            <a:ext cx="2961060" cy="183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EDB7946A-E0E7-45B5-9632-632F642C4E74}"/>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C837-8265-4C61-93D8-DDEB3FC95BBC}"/>
              </a:ext>
            </a:extLst>
          </p:cNvPr>
          <p:cNvSpPr>
            <a:spLocks noGrp="1"/>
          </p:cNvSpPr>
          <p:nvPr>
            <p:ph type="title" idx="4294967295"/>
          </p:nvPr>
        </p:nvSpPr>
        <p:spPr>
          <a:xfrm>
            <a:off x="457200" y="274638"/>
            <a:ext cx="8229600" cy="1143000"/>
          </a:xfrm>
          <a:prstGeom prst="rect">
            <a:avLst/>
          </a:prstGeom>
        </p:spPr>
        <p:txBody>
          <a:bodyPr/>
          <a:lstStyle/>
          <a:p>
            <a:endParaRPr lang="en-US"/>
          </a:p>
        </p:txBody>
      </p:sp>
      <p:pic>
        <p:nvPicPr>
          <p:cNvPr id="27652" name="Picture 2" descr="C:\Users\cp8035\Pictures\0012 Going to the Sun Road FHWA20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22" y="11723"/>
            <a:ext cx="9132277" cy="609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7010400" y="342124"/>
            <a:ext cx="18143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400" dirty="0">
                <a:latin typeface="+mn-lt"/>
              </a:rPr>
              <a:t>Going to the Sun Road</a:t>
            </a:r>
          </a:p>
          <a:p>
            <a:pPr eaLnBrk="1" hangingPunct="1"/>
            <a:r>
              <a:rPr lang="en-US" sz="1400" dirty="0">
                <a:latin typeface="+mn-lt"/>
              </a:rPr>
              <a:t>Glacier National Park</a:t>
            </a:r>
          </a:p>
        </p:txBody>
      </p:sp>
      <p:sp>
        <p:nvSpPr>
          <p:cNvPr id="3" name="Slide Number Placeholder 2">
            <a:extLst>
              <a:ext uri="{FF2B5EF4-FFF2-40B4-BE49-F238E27FC236}">
                <a16:creationId xmlns:a16="http://schemas.microsoft.com/office/drawing/2014/main" id="{496F847B-3B76-47AE-ADFD-C72541F668D8}"/>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73063" y="1325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28675" name="Picture 5" descr="62nd812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93" y="2227650"/>
            <a:ext cx="6186493" cy="46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98960"/>
            <a:ext cx="1773212"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6275" y="770435"/>
            <a:ext cx="150812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51430" y="2675792"/>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22843" y="4423935"/>
            <a:ext cx="1704975"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2" name="Rectangle 1"/>
          <p:cNvSpPr>
            <a:spLocks noChangeArrowheads="1"/>
          </p:cNvSpPr>
          <p:nvPr/>
        </p:nvSpPr>
        <p:spPr bwMode="auto">
          <a:xfrm>
            <a:off x="2768354" y="615444"/>
            <a:ext cx="35751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600" dirty="0">
                <a:solidFill>
                  <a:srgbClr val="C00000"/>
                </a:solidFill>
                <a:latin typeface="+mn-lt"/>
              </a:rPr>
              <a:t>Work Zone Areas</a:t>
            </a:r>
          </a:p>
        </p:txBody>
      </p:sp>
      <p:sp>
        <p:nvSpPr>
          <p:cNvPr id="3" name="Slide Number Placeholder 2">
            <a:extLst>
              <a:ext uri="{FF2B5EF4-FFF2-40B4-BE49-F238E27FC236}">
                <a16:creationId xmlns:a16="http://schemas.microsoft.com/office/drawing/2014/main" id="{F66F8811-F057-4401-9058-DB853AFB049D}"/>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0" name="Picture 2" descr="C:\Users\cp8035\Pictures\beartooth_slide_1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85"/>
            <a:ext cx="9144000" cy="608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
          <p:cNvSpPr txBox="1">
            <a:spLocks noChangeArrowheads="1"/>
          </p:cNvSpPr>
          <p:nvPr/>
        </p:nvSpPr>
        <p:spPr bwMode="auto">
          <a:xfrm>
            <a:off x="228600" y="6248400"/>
            <a:ext cx="199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400" dirty="0" err="1">
                <a:latin typeface="+mn-lt"/>
              </a:rPr>
              <a:t>Beartooth</a:t>
            </a:r>
            <a:r>
              <a:rPr lang="en-US" sz="1400" dirty="0">
                <a:latin typeface="+mn-lt"/>
              </a:rPr>
              <a:t> Highway 2005</a:t>
            </a:r>
          </a:p>
        </p:txBody>
      </p:sp>
      <p:sp>
        <p:nvSpPr>
          <p:cNvPr id="3" name="Slide Number Placeholder 2">
            <a:extLst>
              <a:ext uri="{FF2B5EF4-FFF2-40B4-BE49-F238E27FC236}">
                <a16:creationId xmlns:a16="http://schemas.microsoft.com/office/drawing/2014/main" id="{5FA25228-C284-4BB7-A147-EDA0644D8D1E}"/>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22"/>
          <p:cNvSpPr txBox="1">
            <a:spLocks noChangeArrowheads="1"/>
          </p:cNvSpPr>
          <p:nvPr/>
        </p:nvSpPr>
        <p:spPr bwMode="auto">
          <a:xfrm>
            <a:off x="457200" y="228600"/>
            <a:ext cx="8379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Intersections</a:t>
            </a:r>
          </a:p>
        </p:txBody>
      </p:sp>
      <p:sp>
        <p:nvSpPr>
          <p:cNvPr id="28675" name="Text Box 23"/>
          <p:cNvSpPr txBox="1">
            <a:spLocks noChangeArrowheads="1"/>
          </p:cNvSpPr>
          <p:nvPr/>
        </p:nvSpPr>
        <p:spPr bwMode="auto">
          <a:xfrm>
            <a:off x="3017273" y="1143688"/>
            <a:ext cx="5715000" cy="4293483"/>
          </a:xfrm>
          <a:prstGeom prst="rect">
            <a:avLst/>
          </a:prstGeom>
          <a:solidFill>
            <a:schemeClr val="bg1"/>
          </a:solidFill>
          <a:ln>
            <a:noFill/>
          </a:ln>
        </p:spPr>
        <p:txBody>
          <a:bodyPr>
            <a:spAutoFit/>
          </a:bodyPr>
          <a:lstStyle>
            <a:lvl1pPr marL="457200" indent="-457200"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buFont typeface="Wingdings" pitchFamily="2" charset="2"/>
              <a:buChar char="§"/>
              <a:defRPr/>
            </a:pPr>
            <a:r>
              <a:rPr lang="en-US" sz="2400" dirty="0">
                <a:solidFill>
                  <a:srgbClr val="C00000"/>
                </a:solidFill>
                <a:latin typeface="+mn-lt"/>
              </a:rPr>
              <a:t>Controlled</a:t>
            </a:r>
            <a:r>
              <a:rPr lang="en-US" sz="2400" dirty="0">
                <a:latin typeface="+mn-lt"/>
              </a:rPr>
              <a:t> by signs and signals </a:t>
            </a:r>
          </a:p>
          <a:p>
            <a:pPr eaLnBrk="1" hangingPunct="1">
              <a:spcBef>
                <a:spcPct val="50000"/>
              </a:spcBef>
              <a:buFont typeface="Wingdings" pitchFamily="2" charset="2"/>
              <a:buChar char="§"/>
              <a:defRPr/>
            </a:pPr>
            <a:r>
              <a:rPr lang="en-US" sz="2400" dirty="0">
                <a:solidFill>
                  <a:srgbClr val="C00000"/>
                </a:solidFill>
                <a:latin typeface="+mn-lt"/>
              </a:rPr>
              <a:t>NOT Controlled </a:t>
            </a:r>
            <a:r>
              <a:rPr lang="en-US" sz="2400" dirty="0">
                <a:latin typeface="+mn-lt"/>
              </a:rPr>
              <a:t>by signs and signals, multi-lanes, or pavement</a:t>
            </a:r>
          </a:p>
          <a:p>
            <a:pPr eaLnBrk="1" hangingPunct="1">
              <a:spcBef>
                <a:spcPct val="50000"/>
              </a:spcBef>
              <a:spcAft>
                <a:spcPts val="0"/>
              </a:spcAft>
              <a:buFont typeface="Wingdings" pitchFamily="2" charset="2"/>
              <a:buChar char="§"/>
              <a:defRPr/>
            </a:pPr>
            <a:r>
              <a:rPr lang="en-US" sz="2400" dirty="0">
                <a:latin typeface="+mn-lt"/>
              </a:rPr>
              <a:t>Single or two-lane road intersecting with multiple-lane road</a:t>
            </a:r>
          </a:p>
          <a:p>
            <a:pPr eaLnBrk="1" hangingPunct="1">
              <a:spcBef>
                <a:spcPts val="3000"/>
              </a:spcBef>
              <a:buFont typeface="Wingdings" pitchFamily="2" charset="2"/>
              <a:buChar char="§"/>
              <a:defRPr/>
            </a:pPr>
            <a:r>
              <a:rPr lang="en-US" sz="2400" dirty="0">
                <a:latin typeface="+mn-lt"/>
              </a:rPr>
              <a:t>T Intersections</a:t>
            </a:r>
          </a:p>
          <a:p>
            <a:pPr marL="0" indent="0" eaLnBrk="1" hangingPunct="1">
              <a:spcBef>
                <a:spcPct val="50000"/>
              </a:spcBef>
              <a:defRPr/>
            </a:pPr>
            <a:endParaRPr lang="en-US" sz="2400" dirty="0">
              <a:latin typeface="+mn-lt"/>
            </a:endParaRPr>
          </a:p>
          <a:p>
            <a:pPr eaLnBrk="1" hangingPunct="1">
              <a:spcBef>
                <a:spcPct val="50000"/>
              </a:spcBef>
              <a:buFont typeface="Wingdings" pitchFamily="2" charset="2"/>
              <a:buChar char="§"/>
              <a:defRPr/>
            </a:pPr>
            <a:r>
              <a:rPr lang="en-US" sz="2400" dirty="0">
                <a:latin typeface="+mn-lt"/>
              </a:rPr>
              <a:t>Railroad grade crossings</a:t>
            </a:r>
          </a:p>
        </p:txBody>
      </p:sp>
      <p:pic>
        <p:nvPicPr>
          <p:cNvPr id="307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28079" b="6100"/>
          <a:stretch>
            <a:fillRect/>
          </a:stretch>
        </p:blipFill>
        <p:spPr bwMode="auto">
          <a:xfrm rot="5400000">
            <a:off x="-1681956" y="2470944"/>
            <a:ext cx="6081712"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5789" y="3095128"/>
            <a:ext cx="1161484" cy="116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5789" y="1371600"/>
            <a:ext cx="1116012"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9"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16038" y="533400"/>
            <a:ext cx="2698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0"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8325" y="1246188"/>
            <a:ext cx="268288"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1"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04925" y="4141788"/>
            <a:ext cx="3714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2"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05001" y="5078055"/>
            <a:ext cx="1157288" cy="11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3" name="Picture 1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8450" y="5432425"/>
            <a:ext cx="269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4"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79545" y="4784753"/>
            <a:ext cx="1297653" cy="129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5" name="Picture 1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99672" y="3247872"/>
            <a:ext cx="205740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51415FAA-122F-4D0C-872B-4BAB79F54FF2}"/>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01FA-FCB0-4B11-9472-F36C6B4448DD}"/>
              </a:ext>
            </a:extLst>
          </p:cNvPr>
          <p:cNvSpPr>
            <a:spLocks noGrp="1"/>
          </p:cNvSpPr>
          <p:nvPr>
            <p:ph type="title" idx="4294967295"/>
          </p:nvPr>
        </p:nvSpPr>
        <p:spPr>
          <a:xfrm>
            <a:off x="457200" y="274638"/>
            <a:ext cx="8229600" cy="1143000"/>
          </a:xfrm>
          <a:prstGeom prst="rect">
            <a:avLst/>
          </a:prstGeom>
        </p:spPr>
        <p:txBody>
          <a:bodyPr/>
          <a:lstStyle/>
          <a:p>
            <a:endParaRPr lang="en-US"/>
          </a:p>
        </p:txBody>
      </p:sp>
      <p:sp>
        <p:nvSpPr>
          <p:cNvPr id="31747"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100">
                <a:solidFill>
                  <a:srgbClr val="898989"/>
                </a:solidFill>
              </a:rPr>
              <a:t>M4 - </a:t>
            </a:r>
            <a:fld id="{A05A2594-010A-461A-A6FA-C56D483ABC2B}" type="slidenum">
              <a:rPr lang="en-US" sz="1100" smtClean="0">
                <a:solidFill>
                  <a:srgbClr val="898989"/>
                </a:solidFill>
              </a:rPr>
              <a:pPr eaLnBrk="1" hangingPunct="1"/>
              <a:t>25</a:t>
            </a:fld>
            <a:endParaRPr lang="en-US" sz="1100">
              <a:solidFill>
                <a:srgbClr val="898989"/>
              </a:solidFill>
            </a:endParaRPr>
          </a:p>
        </p:txBody>
      </p:sp>
      <p:pic>
        <p:nvPicPr>
          <p:cNvPr id="3174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53A980-8F67-46E5-95D1-DC1278C28447}"/>
              </a:ext>
            </a:extLst>
          </p:cNvPr>
          <p:cNvPicPr>
            <a:picLocks noChangeAspect="1"/>
          </p:cNvPicPr>
          <p:nvPr/>
        </p:nvPicPr>
        <p:blipFill rotWithShape="1">
          <a:blip r:embed="rId3"/>
          <a:srcRect t="2222"/>
          <a:stretch/>
        </p:blipFill>
        <p:spPr>
          <a:xfrm>
            <a:off x="1699260" y="76200"/>
            <a:ext cx="5745480" cy="6106307"/>
          </a:xfrm>
          <a:prstGeom prst="rect">
            <a:avLst/>
          </a:prstGeom>
        </p:spPr>
      </p:pic>
      <p:sp>
        <p:nvSpPr>
          <p:cNvPr id="5" name="Slide Number Placeholder 4">
            <a:extLst>
              <a:ext uri="{FF2B5EF4-FFF2-40B4-BE49-F238E27FC236}">
                <a16:creationId xmlns:a16="http://schemas.microsoft.com/office/drawing/2014/main" id="{3EB4A370-6EAD-4507-AB7E-C18BDB4F892C}"/>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26</a:t>
            </a:fld>
            <a:endParaRPr lang="en-US" dirty="0"/>
          </a:p>
        </p:txBody>
      </p:sp>
    </p:spTree>
    <p:extLst>
      <p:ext uri="{BB962C8B-B14F-4D97-AF65-F5344CB8AC3E}">
        <p14:creationId xmlns:p14="http://schemas.microsoft.com/office/powerpoint/2010/main" val="2359595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2" name="Rectangle 3"/>
          <p:cNvSpPr>
            <a:spLocks noGrp="1" noChangeArrowheads="1"/>
          </p:cNvSpPr>
          <p:nvPr>
            <p:ph type="title" idx="4294967295"/>
          </p:nvPr>
        </p:nvSpPr>
        <p:spPr>
          <a:xfrm>
            <a:off x="422519" y="363415"/>
            <a:ext cx="4267200" cy="944562"/>
          </a:xfrm>
          <a:prstGeom prst="rect">
            <a:avLst/>
          </a:prstGeom>
          <a:effectLst>
            <a:outerShdw dist="28398" dir="1593903" algn="ctr" rotWithShape="0">
              <a:schemeClr val="bg1"/>
            </a:outerShdw>
          </a:effectLst>
        </p:spPr>
        <p:txBody>
          <a:bodyPr/>
          <a:lstStyle/>
          <a:p>
            <a:pPr algn="l" eaLnBrk="1" hangingPunct="1"/>
            <a:r>
              <a:rPr lang="en-US" sz="4000" dirty="0">
                <a:solidFill>
                  <a:srgbClr val="C00000"/>
                </a:solidFill>
                <a:latin typeface="+mn-lt"/>
                <a:cs typeface="Arial" charset="0"/>
              </a:rPr>
              <a:t>Red Traffic Signals</a:t>
            </a:r>
          </a:p>
        </p:txBody>
      </p:sp>
      <p:sp>
        <p:nvSpPr>
          <p:cNvPr id="99330" name="Rectangle 2"/>
          <p:cNvSpPr>
            <a:spLocks noChangeArrowheads="1"/>
          </p:cNvSpPr>
          <p:nvPr/>
        </p:nvSpPr>
        <p:spPr bwMode="auto">
          <a:xfrm>
            <a:off x="457200" y="1447800"/>
            <a:ext cx="65532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344488">
              <a:buClr>
                <a:srgbClr val="FF0000"/>
              </a:buClr>
              <a:buSzPct val="60000"/>
            </a:pPr>
            <a:r>
              <a:rPr lang="en-US" sz="3600" b="1" dirty="0">
                <a:latin typeface="+mn-lt"/>
                <a:cs typeface="Arial" charset="0"/>
              </a:rPr>
              <a:t>Solid Red Circle</a:t>
            </a:r>
          </a:p>
          <a:p>
            <a:pPr marL="801688" lvl="1" indent="-344488">
              <a:buClr>
                <a:srgbClr val="FF0000"/>
              </a:buClr>
              <a:buSzPct val="60000"/>
            </a:pPr>
            <a:r>
              <a:rPr lang="en-US" sz="2800" dirty="0">
                <a:latin typeface="+mn-lt"/>
                <a:cs typeface="Arial" charset="0"/>
              </a:rPr>
              <a:t>Stop is required</a:t>
            </a:r>
          </a:p>
          <a:p>
            <a:pPr marL="344488" indent="-344488">
              <a:spcBef>
                <a:spcPts val="2400"/>
              </a:spcBef>
              <a:buClr>
                <a:srgbClr val="FF0000"/>
              </a:buClr>
              <a:buSzPct val="60000"/>
            </a:pPr>
            <a:r>
              <a:rPr lang="en-US" sz="3600" b="1" dirty="0">
                <a:latin typeface="+mn-lt"/>
                <a:cs typeface="Arial" charset="0"/>
              </a:rPr>
              <a:t>Flashing Red Circle</a:t>
            </a:r>
          </a:p>
          <a:p>
            <a:pPr marL="801688" lvl="1" indent="-344488">
              <a:buClr>
                <a:srgbClr val="FF0000"/>
              </a:buClr>
              <a:buSzPct val="60000"/>
            </a:pPr>
            <a:r>
              <a:rPr lang="en-US" sz="2800" dirty="0">
                <a:latin typeface="+mn-lt"/>
                <a:cs typeface="Arial" charset="0"/>
              </a:rPr>
              <a:t>Stop, proceed only when clear</a:t>
            </a:r>
          </a:p>
          <a:p>
            <a:pPr marL="344488" indent="-344488">
              <a:spcBef>
                <a:spcPts val="2400"/>
              </a:spcBef>
              <a:buClr>
                <a:srgbClr val="FF0000"/>
              </a:buClr>
              <a:buSzPct val="60000"/>
            </a:pPr>
            <a:r>
              <a:rPr lang="en-US" sz="3600" b="1" dirty="0">
                <a:latin typeface="+mn-lt"/>
                <a:cs typeface="Arial" charset="0"/>
              </a:rPr>
              <a:t>Red Arrow </a:t>
            </a:r>
          </a:p>
          <a:p>
            <a:pPr marL="801688" lvl="1" indent="-344488">
              <a:buClr>
                <a:srgbClr val="FF0000"/>
              </a:buClr>
              <a:buSzPct val="60000"/>
            </a:pPr>
            <a:r>
              <a:rPr lang="en-US" sz="2800" dirty="0">
                <a:latin typeface="+mn-lt"/>
                <a:cs typeface="Arial" charset="0"/>
              </a:rPr>
              <a:t>Stop is required</a:t>
            </a:r>
          </a:p>
        </p:txBody>
      </p:sp>
      <p:pic>
        <p:nvPicPr>
          <p:cNvPr id="32773" name="Picture 66" descr="r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381000"/>
            <a:ext cx="844550" cy="1981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67" descr="red.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1524000"/>
            <a:ext cx="1981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redballarrow.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11244" y="3248819"/>
            <a:ext cx="896938" cy="2743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928083" y="2749550"/>
            <a:ext cx="1006117" cy="819045"/>
          </a:xfrm>
          <a:prstGeom prst="rect">
            <a:avLst/>
          </a:prstGeom>
        </p:spPr>
      </p:pic>
      <p:sp>
        <p:nvSpPr>
          <p:cNvPr id="3" name="Slide Number Placeholder 2">
            <a:extLst>
              <a:ext uri="{FF2B5EF4-FFF2-40B4-BE49-F238E27FC236}">
                <a16:creationId xmlns:a16="http://schemas.microsoft.com/office/drawing/2014/main" id="{4680E06D-2CD9-449F-A047-9ED0D2749FF7}"/>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27</a:t>
            </a:fld>
            <a:endParaRPr lang="en-US" dirty="0"/>
          </a:p>
        </p:txBody>
      </p:sp>
    </p:spTree>
  </p:cSld>
  <p:clrMapOvr>
    <a:masterClrMapping/>
  </p:clrMapOvr>
  <p:transition advTm="1808">
    <p:fade thruBlk="1"/>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6" name="Rectangle 3"/>
          <p:cNvSpPr>
            <a:spLocks noGrp="1" noChangeArrowheads="1"/>
          </p:cNvSpPr>
          <p:nvPr>
            <p:ph type="title" idx="4294967295"/>
          </p:nvPr>
        </p:nvSpPr>
        <p:spPr>
          <a:xfrm>
            <a:off x="457200" y="274638"/>
            <a:ext cx="5080000" cy="938212"/>
          </a:xfrm>
          <a:prstGeom prst="rect">
            <a:avLst/>
          </a:prstGeom>
          <a:effectLst>
            <a:outerShdw dist="28398" dir="1593903" algn="ctr" rotWithShape="0">
              <a:schemeClr val="bg1"/>
            </a:outerShdw>
          </a:effectLst>
        </p:spPr>
        <p:txBody>
          <a:bodyPr/>
          <a:lstStyle/>
          <a:p>
            <a:pPr algn="l" eaLnBrk="1" hangingPunct="1"/>
            <a:r>
              <a:rPr lang="en-US" sz="4000" dirty="0">
                <a:solidFill>
                  <a:srgbClr val="C00000"/>
                </a:solidFill>
                <a:latin typeface="+mn-lt"/>
                <a:cs typeface="Arial" charset="0"/>
              </a:rPr>
              <a:t>Yellow Traffic Signals</a:t>
            </a:r>
          </a:p>
        </p:txBody>
      </p:sp>
      <p:sp>
        <p:nvSpPr>
          <p:cNvPr id="99330" name="Rectangle 2"/>
          <p:cNvSpPr>
            <a:spLocks noChangeArrowheads="1"/>
          </p:cNvSpPr>
          <p:nvPr/>
        </p:nvSpPr>
        <p:spPr bwMode="auto">
          <a:xfrm>
            <a:off x="457200" y="1212850"/>
            <a:ext cx="6705600" cy="4797425"/>
          </a:xfrm>
          <a:prstGeom prst="rect">
            <a:avLst/>
          </a:prstGeom>
          <a:noFill/>
          <a:ln w="9525">
            <a:noFill/>
            <a:miter lim="800000"/>
            <a:headEnd/>
            <a:tailEnd/>
          </a:ln>
        </p:spPr>
        <p:txBody>
          <a:bodyPr wrap="square">
            <a:spAutoFit/>
          </a:bodyPr>
          <a:lstStyle/>
          <a:p>
            <a:pPr marL="344488" indent="-344488">
              <a:lnSpc>
                <a:spcPct val="80000"/>
              </a:lnSpc>
              <a:buClr>
                <a:srgbClr val="FF0000"/>
              </a:buClr>
              <a:buSzPct val="60000"/>
              <a:buFont typeface="Wingdings" pitchFamily="2" charset="2"/>
              <a:buNone/>
              <a:defRPr/>
            </a:pPr>
            <a:endParaRPr lang="en-US" sz="2800" b="1" dirty="0">
              <a:latin typeface="+mn-lt"/>
            </a:endParaRPr>
          </a:p>
          <a:p>
            <a:pPr marL="344488" indent="-344488">
              <a:lnSpc>
                <a:spcPct val="80000"/>
              </a:lnSpc>
              <a:buClr>
                <a:srgbClr val="FF0000"/>
              </a:buClr>
              <a:buSzPct val="60000"/>
              <a:defRPr/>
            </a:pPr>
            <a:r>
              <a:rPr lang="en-US" sz="3600" b="1" dirty="0">
                <a:latin typeface="+mn-lt"/>
                <a:cs typeface="Arial" pitchFamily="34" charset="0"/>
              </a:rPr>
              <a:t>Steady Yellow Circle</a:t>
            </a:r>
          </a:p>
          <a:p>
            <a:pPr marL="344488" indent="-344488">
              <a:lnSpc>
                <a:spcPct val="80000"/>
              </a:lnSpc>
              <a:buClr>
                <a:srgbClr val="FF0000"/>
              </a:buClr>
              <a:buSzPct val="60000"/>
              <a:buFont typeface="Wingdings" pitchFamily="2" charset="2"/>
              <a:buNone/>
              <a:defRPr/>
            </a:pPr>
            <a:r>
              <a:rPr lang="en-US" sz="3600" b="1" dirty="0">
                <a:latin typeface="+mn-lt"/>
                <a:cs typeface="Arial" pitchFamily="34" charset="0"/>
              </a:rPr>
              <a:t>	</a:t>
            </a:r>
            <a:r>
              <a:rPr lang="en-US" sz="2800" dirty="0">
                <a:latin typeface="+mn-lt"/>
                <a:cs typeface="Arial" pitchFamily="34" charset="0"/>
              </a:rPr>
              <a:t>Warns a red will follow</a:t>
            </a:r>
            <a:endParaRPr lang="en-US" sz="3200" dirty="0">
              <a:latin typeface="+mn-lt"/>
              <a:cs typeface="Arial" pitchFamily="34" charset="0"/>
            </a:endParaRPr>
          </a:p>
          <a:p>
            <a:pPr marL="344488" indent="-344488">
              <a:spcBef>
                <a:spcPts val="1800"/>
              </a:spcBef>
              <a:buClr>
                <a:srgbClr val="FF0000"/>
              </a:buClr>
              <a:buSzPct val="60000"/>
              <a:defRPr/>
            </a:pPr>
            <a:r>
              <a:rPr lang="en-US" sz="3600" b="1" dirty="0">
                <a:latin typeface="+mn-lt"/>
                <a:cs typeface="Arial" pitchFamily="34" charset="0"/>
              </a:rPr>
              <a:t>Flashing Yellow Circle</a:t>
            </a:r>
          </a:p>
          <a:p>
            <a:pPr marL="344488" indent="-344488">
              <a:lnSpc>
                <a:spcPct val="80000"/>
              </a:lnSpc>
              <a:buClr>
                <a:srgbClr val="FF0000"/>
              </a:buClr>
              <a:buSzPct val="60000"/>
              <a:buFont typeface="Wingdings" pitchFamily="2" charset="2"/>
              <a:buNone/>
              <a:defRPr/>
            </a:pPr>
            <a:r>
              <a:rPr lang="en-US" sz="3600" b="1" dirty="0">
                <a:latin typeface="+mn-lt"/>
                <a:cs typeface="Arial" pitchFamily="34" charset="0"/>
              </a:rPr>
              <a:t>	</a:t>
            </a:r>
            <a:r>
              <a:rPr lang="en-US" sz="2800" dirty="0">
                <a:latin typeface="+mn-lt"/>
                <a:cs typeface="Arial" pitchFamily="34" charset="0"/>
              </a:rPr>
              <a:t>Caution</a:t>
            </a:r>
          </a:p>
          <a:p>
            <a:pPr marL="344488" indent="-344488">
              <a:spcBef>
                <a:spcPts val="1800"/>
              </a:spcBef>
              <a:buClr>
                <a:srgbClr val="FF0000"/>
              </a:buClr>
              <a:buSzPct val="60000"/>
              <a:defRPr/>
            </a:pPr>
            <a:r>
              <a:rPr lang="en-US" sz="3600" b="1" dirty="0">
                <a:latin typeface="+mn-lt"/>
                <a:cs typeface="Arial" pitchFamily="34" charset="0"/>
              </a:rPr>
              <a:t>Flashing Yellow Arrow</a:t>
            </a:r>
          </a:p>
          <a:p>
            <a:pPr lvl="1">
              <a:lnSpc>
                <a:spcPct val="80000"/>
              </a:lnSpc>
              <a:buClr>
                <a:srgbClr val="FF0000"/>
              </a:buClr>
              <a:buSzPct val="60000"/>
              <a:defRPr/>
            </a:pPr>
            <a:r>
              <a:rPr lang="en-US" sz="2800" dirty="0">
                <a:latin typeface="+mn-lt"/>
                <a:cs typeface="Arial" pitchFamily="34" charset="0"/>
              </a:rPr>
              <a:t>Unprotected turn! </a:t>
            </a:r>
          </a:p>
          <a:p>
            <a:pPr lvl="1">
              <a:lnSpc>
                <a:spcPct val="80000"/>
              </a:lnSpc>
              <a:buClr>
                <a:srgbClr val="FF0000"/>
              </a:buClr>
              <a:buSzPct val="60000"/>
              <a:defRPr/>
            </a:pPr>
            <a:r>
              <a:rPr lang="en-US" sz="2800" dirty="0">
                <a:latin typeface="+mn-lt"/>
                <a:cs typeface="Arial" pitchFamily="34" charset="0"/>
              </a:rPr>
              <a:t>Yield to oncoming traffic and pedestrians. Proceed only when clear.</a:t>
            </a:r>
          </a:p>
          <a:p>
            <a:pPr marL="344488" indent="-344488">
              <a:lnSpc>
                <a:spcPct val="80000"/>
              </a:lnSpc>
              <a:buClr>
                <a:srgbClr val="FF0000"/>
              </a:buClr>
              <a:buSzPct val="60000"/>
              <a:buFont typeface="Wingdings" pitchFamily="2" charset="2"/>
              <a:buNone/>
              <a:defRPr/>
            </a:pPr>
            <a:endParaRPr lang="en-US" sz="3600" b="1" dirty="0">
              <a:latin typeface="+mn-lt"/>
            </a:endParaRPr>
          </a:p>
        </p:txBody>
      </p:sp>
      <p:pic>
        <p:nvPicPr>
          <p:cNvPr id="33797" name="Picture 16" descr="doghouseyellow.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609600"/>
            <a:ext cx="14779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7" descr="yellow.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762000"/>
            <a:ext cx="812800" cy="1905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descr="flashgyellow picasion.com.g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3200400"/>
            <a:ext cx="8588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668" t="4445" r="31666" b="6945"/>
          <a:stretch/>
        </p:blipFill>
        <p:spPr bwMode="auto">
          <a:xfrm>
            <a:off x="7391400" y="2971800"/>
            <a:ext cx="10763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6A99AC8A-E4C3-4AA0-AD11-D3E7C7E65A8D}"/>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28</a:t>
            </a:fld>
            <a:endParaRPr lang="en-US" dirty="0"/>
          </a:p>
        </p:txBody>
      </p:sp>
    </p:spTree>
  </p:cSld>
  <p:clrMapOvr>
    <a:masterClrMapping/>
  </p:clrMapOvr>
  <p:transition advTm="1808">
    <p:fade thruBlk="1"/>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3"/>
          <p:cNvSpPr>
            <a:spLocks noGrp="1" noChangeArrowheads="1"/>
          </p:cNvSpPr>
          <p:nvPr>
            <p:ph type="title" idx="4294967295"/>
          </p:nvPr>
        </p:nvSpPr>
        <p:spPr>
          <a:xfrm>
            <a:off x="457200" y="274638"/>
            <a:ext cx="5029200" cy="832846"/>
          </a:xfrm>
          <a:prstGeom prst="rect">
            <a:avLst/>
          </a:prstGeom>
          <a:effectLst>
            <a:outerShdw dist="28398" dir="1593903" algn="ctr" rotWithShape="0">
              <a:schemeClr val="bg1"/>
            </a:outerShdw>
          </a:effectLst>
        </p:spPr>
        <p:txBody>
          <a:bodyPr/>
          <a:lstStyle/>
          <a:p>
            <a:pPr algn="l" eaLnBrk="1" hangingPunct="1"/>
            <a:r>
              <a:rPr lang="en-US" sz="4000" dirty="0">
                <a:solidFill>
                  <a:srgbClr val="C00000"/>
                </a:solidFill>
                <a:latin typeface="+mn-lt"/>
                <a:cs typeface="Arial" charset="0"/>
              </a:rPr>
              <a:t>Green Traffic Signals</a:t>
            </a:r>
          </a:p>
        </p:txBody>
      </p:sp>
      <p:sp>
        <p:nvSpPr>
          <p:cNvPr id="100354" name="Rectangle 2"/>
          <p:cNvSpPr>
            <a:spLocks noChangeArrowheads="1"/>
          </p:cNvSpPr>
          <p:nvPr/>
        </p:nvSpPr>
        <p:spPr bwMode="auto">
          <a:xfrm>
            <a:off x="457200" y="1447800"/>
            <a:ext cx="4419600" cy="4302716"/>
          </a:xfrm>
          <a:prstGeom prst="rect">
            <a:avLst/>
          </a:prstGeom>
          <a:noFill/>
          <a:ln w="9525">
            <a:noFill/>
            <a:miter lim="800000"/>
            <a:headEnd/>
            <a:tailEnd/>
          </a:ln>
        </p:spPr>
        <p:txBody>
          <a:bodyPr>
            <a:spAutoFit/>
          </a:bodyPr>
          <a:lstStyle/>
          <a:p>
            <a:pPr marL="344488" indent="-344488">
              <a:lnSpc>
                <a:spcPct val="80000"/>
              </a:lnSpc>
              <a:buClr>
                <a:srgbClr val="FF0000"/>
              </a:buClr>
              <a:buSzPct val="60000"/>
              <a:defRPr/>
            </a:pPr>
            <a:r>
              <a:rPr lang="en-US" sz="3600" b="1" dirty="0">
                <a:latin typeface="+mn-lt"/>
                <a:cs typeface="Arial" pitchFamily="34" charset="0"/>
              </a:rPr>
              <a:t>Green Circle</a:t>
            </a:r>
          </a:p>
          <a:p>
            <a:pPr marL="344488" indent="-344488">
              <a:lnSpc>
                <a:spcPct val="80000"/>
              </a:lnSpc>
              <a:buClr>
                <a:srgbClr val="FF0000"/>
              </a:buClr>
              <a:buSzPct val="60000"/>
              <a:buFont typeface="Wingdings" pitchFamily="2" charset="2"/>
              <a:buNone/>
              <a:defRPr/>
            </a:pPr>
            <a:r>
              <a:rPr lang="en-US" sz="2800" b="1" dirty="0">
                <a:latin typeface="+mn-lt"/>
                <a:cs typeface="Arial" pitchFamily="34" charset="0"/>
              </a:rPr>
              <a:t>	</a:t>
            </a:r>
            <a:r>
              <a:rPr lang="en-US" sz="2400" dirty="0">
                <a:latin typeface="+mn-lt"/>
                <a:cs typeface="Arial" pitchFamily="34" charset="0"/>
              </a:rPr>
              <a:t>Proceed (look LFR first)</a:t>
            </a:r>
          </a:p>
          <a:p>
            <a:pPr marL="344488" indent="-344488">
              <a:lnSpc>
                <a:spcPct val="80000"/>
              </a:lnSpc>
              <a:buClr>
                <a:srgbClr val="FF0000"/>
              </a:buClr>
              <a:buSzPct val="60000"/>
              <a:buFont typeface="Wingdings" pitchFamily="2" charset="2"/>
              <a:buNone/>
              <a:defRPr/>
            </a:pPr>
            <a:r>
              <a:rPr lang="en-US" sz="2400" dirty="0">
                <a:latin typeface="+mn-lt"/>
                <a:cs typeface="Arial" pitchFamily="34" charset="0"/>
              </a:rPr>
              <a:t>	Unprotected turn: </a:t>
            </a:r>
          </a:p>
          <a:p>
            <a:pPr marL="344488" indent="-344488">
              <a:lnSpc>
                <a:spcPct val="80000"/>
              </a:lnSpc>
              <a:buClr>
                <a:srgbClr val="FF0000"/>
              </a:buClr>
              <a:buSzPct val="60000"/>
              <a:buFont typeface="Wingdings" pitchFamily="2" charset="2"/>
              <a:buNone/>
              <a:defRPr/>
            </a:pPr>
            <a:r>
              <a:rPr lang="en-US" sz="2400" dirty="0">
                <a:latin typeface="+mn-lt"/>
                <a:cs typeface="Arial" pitchFamily="34" charset="0"/>
              </a:rPr>
              <a:t>	Yield to oncoming traffic and pedestrians </a:t>
            </a:r>
            <a:r>
              <a:rPr lang="en-US" sz="2400" u="sng" dirty="0">
                <a:latin typeface="+mn-lt"/>
                <a:cs typeface="Arial" pitchFamily="34" charset="0"/>
              </a:rPr>
              <a:t>before turning left</a:t>
            </a:r>
            <a:r>
              <a:rPr lang="en-US" sz="2400" dirty="0">
                <a:latin typeface="+mn-lt"/>
                <a:cs typeface="Arial" pitchFamily="34" charset="0"/>
              </a:rPr>
              <a:t>:</a:t>
            </a:r>
            <a:r>
              <a:rPr lang="en-US" sz="2800" dirty="0">
                <a:latin typeface="+mn-lt"/>
                <a:cs typeface="Arial" pitchFamily="34" charset="0"/>
              </a:rPr>
              <a:t> </a:t>
            </a:r>
          </a:p>
          <a:p>
            <a:pPr marL="344488" indent="-344488">
              <a:spcBef>
                <a:spcPts val="2400"/>
              </a:spcBef>
              <a:buClr>
                <a:srgbClr val="FF0000"/>
              </a:buClr>
              <a:buSzPct val="60000"/>
              <a:defRPr/>
            </a:pPr>
            <a:r>
              <a:rPr lang="en-US" sz="3600" b="1" dirty="0">
                <a:latin typeface="+mn-lt"/>
                <a:cs typeface="Arial" pitchFamily="34" charset="0"/>
              </a:rPr>
              <a:t>Green Arrows</a:t>
            </a:r>
          </a:p>
          <a:p>
            <a:pPr marL="344488" indent="-344488">
              <a:lnSpc>
                <a:spcPct val="80000"/>
              </a:lnSpc>
              <a:buClr>
                <a:srgbClr val="FF0000"/>
              </a:buClr>
              <a:buSzPct val="60000"/>
              <a:buFont typeface="Wingdings" pitchFamily="2" charset="2"/>
              <a:buNone/>
              <a:defRPr/>
            </a:pPr>
            <a:r>
              <a:rPr lang="en-US" sz="2800" b="1" dirty="0">
                <a:latin typeface="+mn-lt"/>
                <a:cs typeface="Arial" pitchFamily="34" charset="0"/>
              </a:rPr>
              <a:t>	</a:t>
            </a:r>
            <a:r>
              <a:rPr lang="en-US" sz="2400" dirty="0">
                <a:latin typeface="+mn-lt"/>
                <a:cs typeface="Arial" pitchFamily="34" charset="0"/>
              </a:rPr>
              <a:t>Proceed without yielding </a:t>
            </a:r>
          </a:p>
          <a:p>
            <a:pPr marL="344488" indent="-344488">
              <a:lnSpc>
                <a:spcPct val="80000"/>
              </a:lnSpc>
              <a:buClr>
                <a:srgbClr val="FF0000"/>
              </a:buClr>
              <a:buSzPct val="60000"/>
              <a:buFont typeface="Wingdings" pitchFamily="2" charset="2"/>
              <a:buNone/>
              <a:defRPr/>
            </a:pPr>
            <a:r>
              <a:rPr lang="en-US" sz="2400" dirty="0">
                <a:latin typeface="+mn-lt"/>
                <a:cs typeface="Arial" pitchFamily="34" charset="0"/>
              </a:rPr>
              <a:t>	Protected turn:</a:t>
            </a:r>
          </a:p>
          <a:p>
            <a:pPr marL="344488" indent="-344488">
              <a:lnSpc>
                <a:spcPct val="80000"/>
              </a:lnSpc>
              <a:buClr>
                <a:srgbClr val="FF0000"/>
              </a:buClr>
              <a:buSzPct val="60000"/>
              <a:buFont typeface="Wingdings" pitchFamily="2" charset="2"/>
              <a:buNone/>
              <a:defRPr/>
            </a:pPr>
            <a:r>
              <a:rPr lang="en-US" sz="2400" dirty="0">
                <a:latin typeface="+mn-lt"/>
                <a:cs typeface="Arial" pitchFamily="34" charset="0"/>
              </a:rPr>
              <a:t>	(look LFR first)</a:t>
            </a:r>
          </a:p>
          <a:p>
            <a:pPr marL="344488" indent="-344488">
              <a:lnSpc>
                <a:spcPct val="80000"/>
              </a:lnSpc>
              <a:buClr>
                <a:srgbClr val="FF0000"/>
              </a:buClr>
              <a:buSzPct val="60000"/>
              <a:buFont typeface="Wingdings" pitchFamily="2" charset="2"/>
              <a:buNone/>
              <a:defRPr/>
            </a:pPr>
            <a:r>
              <a:rPr lang="en-US" sz="2800" dirty="0">
                <a:latin typeface="+mn-lt"/>
              </a:rPr>
              <a:t>	</a:t>
            </a:r>
          </a:p>
          <a:p>
            <a:pPr marL="344488" indent="-344488">
              <a:lnSpc>
                <a:spcPct val="80000"/>
              </a:lnSpc>
              <a:buClr>
                <a:srgbClr val="FF0000"/>
              </a:buClr>
              <a:buSzPct val="60000"/>
              <a:buFont typeface="Wingdings" pitchFamily="2" charset="2"/>
              <a:buNone/>
              <a:defRPr/>
            </a:pPr>
            <a:endParaRPr lang="en-US" sz="2800" b="1" dirty="0">
              <a:latin typeface="+mn-lt"/>
            </a:endParaRPr>
          </a:p>
        </p:txBody>
      </p:sp>
      <p:pic>
        <p:nvPicPr>
          <p:cNvPr id="34821" name="Picture 15" descr="gree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4555" y="1193516"/>
            <a:ext cx="19812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8" descr="grnballwarow.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72400" y="277813"/>
            <a:ext cx="847725" cy="2590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17" descr="gree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43688" y="311150"/>
            <a:ext cx="846137" cy="1981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descr="grnarrow.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6749" y="4241415"/>
            <a:ext cx="81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grnballarrow.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41443" y="3631815"/>
            <a:ext cx="823913" cy="25146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doghousegrn.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76962" y="4317615"/>
            <a:ext cx="13128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97917" y="2289237"/>
            <a:ext cx="1068161" cy="176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2B3D872A-3D1F-4B0B-A694-EDD6017E8480}"/>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29</a:t>
            </a:fld>
            <a:endParaRPr lang="en-US" dirty="0"/>
          </a:p>
        </p:txBody>
      </p:sp>
    </p:spTree>
  </p:cSld>
  <p:clrMapOvr>
    <a:masterClrMapping/>
  </p:clrMapOvr>
  <p:transition advTm="1808">
    <p:fade thruBlk="1"/>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3619500" y="2476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9219" name="Picture 2" descr="http://members.aol.com/rmoeuradot/200x200/reg/R1-1.gif"/>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143000" y="12319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914400" y="276374"/>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Traffic signs have three purposes: </a:t>
            </a:r>
          </a:p>
        </p:txBody>
      </p:sp>
      <p:sp>
        <p:nvSpPr>
          <p:cNvPr id="9221" name="Rectangle 6"/>
          <p:cNvSpPr>
            <a:spLocks noChangeArrowheads="1"/>
          </p:cNvSpPr>
          <p:nvPr/>
        </p:nvSpPr>
        <p:spPr bwMode="auto">
          <a:xfrm>
            <a:off x="3619500" y="2476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9222" name="Picture 5" descr="http://members.aol.com/rmoeuradot/200x200/warn/W1-1.gif"/>
          <p:cNvPicPr>
            <a:picLocks noChangeAspect="1" noChangeArrowheads="1"/>
          </p:cNvPicPr>
          <p:nvPr/>
        </p:nvPicPr>
        <p:blipFill>
          <a:blip r:embed="rId5" r:link="rId6">
            <a:extLst>
              <a:ext uri="{28A0092B-C50C-407E-A947-70E740481C1C}">
                <a14:useLocalDpi xmlns:a14="http://schemas.microsoft.com/office/drawing/2010/main"/>
              </a:ext>
            </a:extLst>
          </a:blip>
          <a:srcRect/>
          <a:stretch>
            <a:fillRect/>
          </a:stretch>
        </p:blipFill>
        <p:spPr bwMode="auto">
          <a:xfrm>
            <a:off x="1828800" y="29987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p:cNvSpPr>
            <a:spLocks noChangeArrowheads="1"/>
          </p:cNvSpPr>
          <p:nvPr/>
        </p:nvSpPr>
        <p:spPr bwMode="auto">
          <a:xfrm>
            <a:off x="3619500" y="2476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9224" name="Text Box 9"/>
          <p:cNvSpPr txBox="1">
            <a:spLocks noChangeArrowheads="1"/>
          </p:cNvSpPr>
          <p:nvPr/>
        </p:nvSpPr>
        <p:spPr bwMode="auto">
          <a:xfrm>
            <a:off x="3489325" y="1458913"/>
            <a:ext cx="344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endParaRPr lang="en-US"/>
          </a:p>
        </p:txBody>
      </p:sp>
      <p:sp>
        <p:nvSpPr>
          <p:cNvPr id="9225" name="Text Box 10"/>
          <p:cNvSpPr txBox="1">
            <a:spLocks noChangeArrowheads="1"/>
          </p:cNvSpPr>
          <p:nvPr/>
        </p:nvSpPr>
        <p:spPr bwMode="auto">
          <a:xfrm>
            <a:off x="2590800" y="1349375"/>
            <a:ext cx="4572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ts val="1200"/>
              </a:spcBef>
            </a:pPr>
            <a:r>
              <a:rPr lang="en-US" sz="3600" dirty="0">
                <a:latin typeface="+mn-lt"/>
              </a:rPr>
              <a:t>Regulate</a:t>
            </a:r>
          </a:p>
          <a:p>
            <a:pPr eaLnBrk="1" hangingPunct="1">
              <a:spcBef>
                <a:spcPts val="1200"/>
              </a:spcBef>
            </a:pPr>
            <a:r>
              <a:rPr lang="en-US" dirty="0">
                <a:latin typeface="+mn-lt"/>
              </a:rPr>
              <a:t>Traffic movement and parking</a:t>
            </a:r>
          </a:p>
        </p:txBody>
      </p:sp>
      <p:sp>
        <p:nvSpPr>
          <p:cNvPr id="9226" name="Text Box 11"/>
          <p:cNvSpPr txBox="1">
            <a:spLocks noChangeArrowheads="1"/>
          </p:cNvSpPr>
          <p:nvPr/>
        </p:nvSpPr>
        <p:spPr bwMode="auto">
          <a:xfrm>
            <a:off x="3563938" y="3249613"/>
            <a:ext cx="4495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ts val="1200"/>
              </a:spcBef>
            </a:pPr>
            <a:r>
              <a:rPr lang="en-US" sz="3600" dirty="0">
                <a:latin typeface="+mn-lt"/>
              </a:rPr>
              <a:t>Warn</a:t>
            </a:r>
          </a:p>
          <a:p>
            <a:pPr eaLnBrk="1" hangingPunct="1">
              <a:spcBef>
                <a:spcPts val="1200"/>
              </a:spcBef>
            </a:pPr>
            <a:r>
              <a:rPr lang="en-US" dirty="0">
                <a:latin typeface="+mn-lt"/>
              </a:rPr>
              <a:t>Potential dangers and road conditions</a:t>
            </a:r>
          </a:p>
        </p:txBody>
      </p:sp>
      <p:sp>
        <p:nvSpPr>
          <p:cNvPr id="9227" name="Text Box 12"/>
          <p:cNvSpPr txBox="1">
            <a:spLocks noChangeArrowheads="1"/>
          </p:cNvSpPr>
          <p:nvPr/>
        </p:nvSpPr>
        <p:spPr bwMode="auto">
          <a:xfrm>
            <a:off x="5368925" y="4724400"/>
            <a:ext cx="2667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ts val="1200"/>
              </a:spcBef>
            </a:pPr>
            <a:r>
              <a:rPr lang="en-US" sz="3600" dirty="0">
                <a:latin typeface="+mn-lt"/>
              </a:rPr>
              <a:t>Guide</a:t>
            </a:r>
          </a:p>
          <a:p>
            <a:pPr eaLnBrk="1" hangingPunct="1">
              <a:spcBef>
                <a:spcPts val="1200"/>
              </a:spcBef>
            </a:pPr>
            <a:r>
              <a:rPr lang="en-US" dirty="0">
                <a:latin typeface="+mn-lt"/>
              </a:rPr>
              <a:t>Provide information</a:t>
            </a:r>
          </a:p>
        </p:txBody>
      </p:sp>
      <p:pic>
        <p:nvPicPr>
          <p:cNvPr id="9230"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24200" y="4770438"/>
            <a:ext cx="1908175"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B609966A-7526-4273-825A-0E1E40BAC899}"/>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492" b="2492"/>
          <a:stretch/>
        </p:blipFill>
        <p:spPr bwMode="auto">
          <a:xfrm>
            <a:off x="449659" y="1524000"/>
            <a:ext cx="2411413" cy="244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t="701" b="1223"/>
          <a:stretch/>
        </p:blipFill>
        <p:spPr bwMode="auto">
          <a:xfrm>
            <a:off x="7010400" y="1524000"/>
            <a:ext cx="1483438" cy="43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4267200"/>
            <a:ext cx="2198688"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8136" y="3970338"/>
            <a:ext cx="1672432" cy="230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8" name="TextBox 1"/>
          <p:cNvSpPr txBox="1">
            <a:spLocks noChangeArrowheads="1"/>
          </p:cNvSpPr>
          <p:nvPr/>
        </p:nvSpPr>
        <p:spPr bwMode="auto">
          <a:xfrm>
            <a:off x="762000" y="192087"/>
            <a:ext cx="784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US" sz="4000" dirty="0">
                <a:solidFill>
                  <a:srgbClr val="C00000"/>
                </a:solidFill>
                <a:latin typeface="+mn-lt"/>
              </a:rPr>
              <a:t>Yield to Pedestrians</a:t>
            </a:r>
          </a:p>
        </p:txBody>
      </p:sp>
      <p:pic>
        <p:nvPicPr>
          <p:cNvPr id="3584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54844" y="1524368"/>
            <a:ext cx="1317596" cy="218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2F20E4D4-E4AF-4187-8982-79E51F4E7207}"/>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8" name="Picture 4" descr="S:\Divisions\Health Enhancement &amp; Safety\Driver Education\2.0 TE Curriculum Update\Photo Resources\traffic\Signal 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1612325"/>
            <a:ext cx="2317277" cy="357271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69" name="TextBox 3"/>
          <p:cNvSpPr txBox="1">
            <a:spLocks noChangeArrowheads="1"/>
          </p:cNvSpPr>
          <p:nvPr/>
        </p:nvSpPr>
        <p:spPr bwMode="auto">
          <a:xfrm>
            <a:off x="914400" y="461564"/>
            <a:ext cx="74324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US" sz="4000" dirty="0">
                <a:solidFill>
                  <a:srgbClr val="C00000"/>
                </a:solidFill>
                <a:latin typeface="+mn-lt"/>
              </a:rPr>
              <a:t>Pedestrian Countdown Signals</a:t>
            </a:r>
          </a:p>
        </p:txBody>
      </p:sp>
      <p:pic>
        <p:nvPicPr>
          <p:cNvPr id="36870"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59" t="2787" r="-6259" b="2787"/>
          <a:stretch/>
        </p:blipFill>
        <p:spPr bwMode="auto">
          <a:xfrm>
            <a:off x="612347" y="1612325"/>
            <a:ext cx="1524000" cy="238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1446996"/>
            <a:ext cx="1697115" cy="158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2" name="Picture 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198" y="1651611"/>
            <a:ext cx="2066387" cy="157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3"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4386" y="4470181"/>
            <a:ext cx="5622925"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F466729-5BAB-4BB8-B8F6-5CF692B7F4BB}"/>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A156-BB4A-4DBE-AD2B-1A764B743AFD}"/>
              </a:ext>
            </a:extLst>
          </p:cNvPr>
          <p:cNvSpPr>
            <a:spLocks noGrp="1"/>
          </p:cNvSpPr>
          <p:nvPr>
            <p:ph type="title" idx="4294967295"/>
          </p:nvPr>
        </p:nvSpPr>
        <p:spPr>
          <a:xfrm>
            <a:off x="457200" y="274638"/>
            <a:ext cx="8229600" cy="1143000"/>
          </a:xfrm>
          <a:prstGeom prst="rect">
            <a:avLst/>
          </a:prstGeom>
        </p:spPr>
        <p:txBody>
          <a:bodyPr/>
          <a:lstStyle/>
          <a:p>
            <a:endParaRPr lang="en-US"/>
          </a:p>
        </p:txBody>
      </p:sp>
      <p:sp>
        <p:nvSpPr>
          <p:cNvPr id="37891"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100">
                <a:solidFill>
                  <a:srgbClr val="898989"/>
                </a:solidFill>
              </a:rPr>
              <a:t>M4 - </a:t>
            </a:r>
            <a:fld id="{565392F9-7CDC-442D-BCCB-B311E6B6E0E0}" type="slidenum">
              <a:rPr lang="en-US" sz="1100" smtClean="0">
                <a:solidFill>
                  <a:srgbClr val="898989"/>
                </a:solidFill>
              </a:rPr>
              <a:pPr eaLnBrk="1" hangingPunct="1"/>
              <a:t>32</a:t>
            </a:fld>
            <a:endParaRPr lang="en-US" sz="1100">
              <a:solidFill>
                <a:srgbClr val="898989"/>
              </a:solidFill>
            </a:endParaRP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F147-7170-49D7-93FC-0D4AB0CBB8E1}"/>
              </a:ext>
            </a:extLst>
          </p:cNvPr>
          <p:cNvSpPr>
            <a:spLocks noGrp="1"/>
          </p:cNvSpPr>
          <p:nvPr>
            <p:ph type="title" idx="4294967295"/>
          </p:nvPr>
        </p:nvSpPr>
        <p:spPr>
          <a:xfrm>
            <a:off x="457200" y="274638"/>
            <a:ext cx="8229600" cy="1143000"/>
          </a:xfrm>
          <a:prstGeom prst="rect">
            <a:avLst/>
          </a:prstGeom>
        </p:spPr>
        <p:txBody>
          <a:bodyPr/>
          <a:lstStyle/>
          <a:p>
            <a:endParaRPr lang="en-US"/>
          </a:p>
        </p:txBody>
      </p:sp>
      <p:sp>
        <p:nvSpPr>
          <p:cNvPr id="38915"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100">
                <a:solidFill>
                  <a:srgbClr val="898989"/>
                </a:solidFill>
              </a:rPr>
              <a:t>M4 - </a:t>
            </a:r>
            <a:fld id="{95F4177E-68AC-456B-8596-9FBDCBF84DDB}" type="slidenum">
              <a:rPr lang="en-US" sz="1100" smtClean="0">
                <a:solidFill>
                  <a:srgbClr val="898989"/>
                </a:solidFill>
              </a:rPr>
              <a:pPr eaLnBrk="1" hangingPunct="1"/>
              <a:t>33</a:t>
            </a:fld>
            <a:endParaRPr lang="en-US" sz="1100">
              <a:solidFill>
                <a:srgbClr val="898989"/>
              </a:solidFill>
            </a:endParaRP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3175"/>
            <a:ext cx="9139237"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E091-0235-4CEA-8843-588F6504013A}"/>
              </a:ext>
            </a:extLst>
          </p:cNvPr>
          <p:cNvSpPr>
            <a:spLocks noGrp="1"/>
          </p:cNvSpPr>
          <p:nvPr>
            <p:ph type="title" idx="4294967295"/>
          </p:nvPr>
        </p:nvSpPr>
        <p:spPr>
          <a:xfrm>
            <a:off x="457200" y="274638"/>
            <a:ext cx="8229600" cy="1143000"/>
          </a:xfrm>
          <a:prstGeom prst="rect">
            <a:avLst/>
          </a:prstGeom>
        </p:spPr>
        <p:txBody>
          <a:bodyPr/>
          <a:lstStyle/>
          <a:p>
            <a:endParaRPr lang="en-US"/>
          </a:p>
        </p:txBody>
      </p:sp>
      <p:sp>
        <p:nvSpPr>
          <p:cNvPr id="39939"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US" sz="1100">
                <a:solidFill>
                  <a:srgbClr val="898989"/>
                </a:solidFill>
              </a:rPr>
              <a:t>M4 - </a:t>
            </a:r>
            <a:fld id="{34322A6C-7E77-47B5-991C-3F74D6CB367C}" type="slidenum">
              <a:rPr lang="en-US" sz="1100" smtClean="0">
                <a:solidFill>
                  <a:srgbClr val="898989"/>
                </a:solidFill>
              </a:rPr>
              <a:pPr eaLnBrk="1" hangingPunct="1"/>
              <a:t>34</a:t>
            </a:fld>
            <a:endParaRPr lang="en-US" sz="1100">
              <a:solidFill>
                <a:srgbClr val="898989"/>
              </a:solidFill>
            </a:endParaRPr>
          </a:p>
        </p:txBody>
      </p:sp>
      <p:pic>
        <p:nvPicPr>
          <p:cNvPr id="39940" name="Picture 2" descr="S:\Divisions\Health Enhancement &amp; Safety\Driver Education\2.0 TE Curriculum Update\Photo Resources\MT_11th_20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4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63" name="Group 3"/>
          <p:cNvGrpSpPr>
            <a:grpSpLocks/>
          </p:cNvGrpSpPr>
          <p:nvPr/>
        </p:nvGrpSpPr>
        <p:grpSpPr bwMode="auto">
          <a:xfrm>
            <a:off x="2514600" y="1752600"/>
            <a:ext cx="4000500" cy="4410075"/>
            <a:chOff x="4140" y="3015"/>
            <a:chExt cx="3000" cy="3000"/>
          </a:xfrm>
        </p:grpSpPr>
        <p:pic>
          <p:nvPicPr>
            <p:cNvPr id="40967" name="Picture 4" descr="http://www.dot.state.az.us/ROADS/traffic/images/bigsig.gif"/>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4140" y="3015"/>
              <a:ext cx="300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Oval 5"/>
            <p:cNvSpPr>
              <a:spLocks noChangeArrowheads="1"/>
            </p:cNvSpPr>
            <p:nvPr/>
          </p:nvSpPr>
          <p:spPr bwMode="auto">
            <a:xfrm>
              <a:off x="5265" y="3300"/>
              <a:ext cx="690" cy="645"/>
            </a:xfrm>
            <a:prstGeom prst="ellipse">
              <a:avLst/>
            </a:prstGeom>
            <a:solidFill>
              <a:srgbClr val="FF0000"/>
            </a:solidFill>
            <a:ln w="9525">
              <a:solidFill>
                <a:srgbClr val="000000"/>
              </a:solidFill>
              <a:round/>
              <a:headEnd/>
              <a:tailEnd/>
            </a:ln>
          </p:spPr>
          <p:txBody>
            <a:bodyPr/>
            <a:lstStyle/>
            <a:p>
              <a:endParaRPr lang="en-US"/>
            </a:p>
          </p:txBody>
        </p:sp>
        <p:sp>
          <p:nvSpPr>
            <p:cNvPr id="40969" name="Oval 6"/>
            <p:cNvSpPr>
              <a:spLocks noChangeArrowheads="1"/>
            </p:cNvSpPr>
            <p:nvPr/>
          </p:nvSpPr>
          <p:spPr bwMode="auto">
            <a:xfrm>
              <a:off x="5295" y="4200"/>
              <a:ext cx="690" cy="645"/>
            </a:xfrm>
            <a:prstGeom prst="ellipse">
              <a:avLst/>
            </a:prstGeom>
            <a:solidFill>
              <a:srgbClr val="FFFF00"/>
            </a:solidFill>
            <a:ln w="9525">
              <a:solidFill>
                <a:srgbClr val="000000"/>
              </a:solidFill>
              <a:round/>
              <a:headEnd/>
              <a:tailEnd/>
            </a:ln>
          </p:spPr>
          <p:txBody>
            <a:bodyPr/>
            <a:lstStyle/>
            <a:p>
              <a:endParaRPr lang="en-US"/>
            </a:p>
          </p:txBody>
        </p:sp>
      </p:grpSp>
      <p:pic>
        <p:nvPicPr>
          <p:cNvPr id="4096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74875" y="231775"/>
            <a:ext cx="4762500"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C0AFB102-C031-472A-A830-126DE9415026}"/>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4294967295"/>
          </p:nvPr>
        </p:nvSpPr>
        <p:spPr>
          <a:xfrm>
            <a:off x="0" y="1150938"/>
            <a:ext cx="4011613" cy="5160962"/>
          </a:xfrm>
          <a:prstGeom prst="rect">
            <a:avLst/>
          </a:prstGeo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4" name="Slide Number Placeholder 3">
            <a:extLst>
              <a:ext uri="{FF2B5EF4-FFF2-40B4-BE49-F238E27FC236}">
                <a16:creationId xmlns:a16="http://schemas.microsoft.com/office/drawing/2014/main" id="{885923D9-33A7-469E-940D-3FDE638CFDF4}"/>
              </a:ext>
            </a:extLst>
          </p:cNvPr>
          <p:cNvSpPr>
            <a:spLocks noGrp="1"/>
          </p:cNvSpPr>
          <p:nvPr>
            <p:ph type="sldNum" sz="quarter" idx="11"/>
          </p:nvPr>
        </p:nvSpPr>
        <p:spPr/>
        <p:txBody>
          <a:bodyPr/>
          <a:lstStyle/>
          <a:p>
            <a:pPr>
              <a:defRPr/>
            </a:pPr>
            <a:r>
              <a:rPr lang="en-US"/>
              <a:t>M 2.3.2 - </a:t>
            </a:r>
            <a:fld id="{CAAE20BF-1564-41FE-8F14-5C3223D8F106}" type="slidenum">
              <a:rPr lang="en-US" smtClean="0"/>
              <a:pPr>
                <a:defRPr/>
              </a:pPr>
              <a:t>36</a:t>
            </a:fld>
            <a:endParaRPr lang="en-US" dirty="0"/>
          </a:p>
        </p:txBody>
      </p:sp>
    </p:spTree>
    <p:extLst>
      <p:ext uri="{BB962C8B-B14F-4D97-AF65-F5344CB8AC3E}">
        <p14:creationId xmlns:p14="http://schemas.microsoft.com/office/powerpoint/2010/main" val="61505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6" descr="R6-1"/>
          <p:cNvPicPr>
            <a:picLocks noChangeAspect="1" noChangeArrowheads="1"/>
          </p:cNvPicPr>
          <p:nvPr/>
        </p:nvPicPr>
        <p:blipFill rotWithShape="1">
          <a:blip r:embed="rId3">
            <a:extLst>
              <a:ext uri="{28A0092B-C50C-407E-A947-70E740481C1C}">
                <a14:useLocalDpi xmlns:a14="http://schemas.microsoft.com/office/drawing/2010/main"/>
              </a:ext>
            </a:extLst>
          </a:blip>
          <a:srcRect t="33819" b="32361"/>
          <a:stretch/>
        </p:blipFill>
        <p:spPr bwMode="auto">
          <a:xfrm>
            <a:off x="4094528" y="1447800"/>
            <a:ext cx="2565662" cy="86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
          <p:cNvSpPr txBox="1">
            <a:spLocks noChangeArrowheads="1"/>
          </p:cNvSpPr>
          <p:nvPr/>
        </p:nvSpPr>
        <p:spPr bwMode="auto">
          <a:xfrm>
            <a:off x="381000" y="263525"/>
            <a:ext cx="824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3600" dirty="0">
                <a:solidFill>
                  <a:srgbClr val="C00000"/>
                </a:solidFill>
                <a:latin typeface="+mn-lt"/>
              </a:rPr>
              <a:t>Regulatory Signs</a:t>
            </a:r>
          </a:p>
        </p:txBody>
      </p:sp>
      <p:pic>
        <p:nvPicPr>
          <p:cNvPr id="10244" name="Picture 4" descr="R5-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6901" y="1188946"/>
            <a:ext cx="1420994" cy="142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R3-5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04292" y="4926012"/>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R3-6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19950" y="4572793"/>
            <a:ext cx="14668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2" descr="R3-7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98228" y="2897460"/>
            <a:ext cx="15144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49395" y="4690206"/>
            <a:ext cx="1378072" cy="177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99918" y="2889248"/>
            <a:ext cx="13906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2" name="Picture 1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320103" y="3048793"/>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3" name="Picture 1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4626" y="3048487"/>
            <a:ext cx="16922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4" name="Picture 1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970" y="4943475"/>
            <a:ext cx="1412875"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5" name="Picture 1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034204" y="4746624"/>
            <a:ext cx="1268412"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6" name="Picture 16" descr="C:\Users\cp8035\Pictures\Better Hang up now_files\Cell Phone Ban Sign Deer Lodge.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094528" y="2898408"/>
            <a:ext cx="114776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6956CBA-865C-4A8E-B97E-9ED7C4CAC673}"/>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0" y="381000"/>
            <a:ext cx="1800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Users\rebel\Desktop\Picture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762000"/>
            <a:ext cx="21336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200" y="685800"/>
            <a:ext cx="21256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362F10E-4715-433D-9172-628502283534}"/>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5</a:t>
            </a:fld>
            <a:endParaRPr lang="en-US" dirty="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5" descr="W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2982" y="1400175"/>
            <a:ext cx="15986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7" descr="W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9969" y="247236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W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03475" y="4669748"/>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1" descr="W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00600" y="462737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12"/>
          <p:cNvSpPr txBox="1">
            <a:spLocks noChangeArrowheads="1"/>
          </p:cNvSpPr>
          <p:nvPr/>
        </p:nvSpPr>
        <p:spPr bwMode="auto">
          <a:xfrm>
            <a:off x="772319" y="249505"/>
            <a:ext cx="80565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Warning Signs</a:t>
            </a:r>
          </a:p>
        </p:txBody>
      </p:sp>
      <p:pic>
        <p:nvPicPr>
          <p:cNvPr id="12297"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67600" y="3621088"/>
            <a:ext cx="841375"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1474" y="1976438"/>
            <a:ext cx="1703388" cy="14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89063" y="3329669"/>
            <a:ext cx="1543050"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8178" y="475615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Picture 1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68491" y="3237595"/>
            <a:ext cx="1671637"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8644" y="1813726"/>
            <a:ext cx="1317268" cy="131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Picture 1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172324" y="1759572"/>
            <a:ext cx="1431925"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B31F15E5-361E-4091-8668-F79B279ECFD7}"/>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5212" y="2805112"/>
            <a:ext cx="1436376" cy="180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W3-1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502" y="1091501"/>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W3-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13722" y="1245726"/>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W3-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6376" y="265112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1" descr="W3-2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4303" y="223074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3"/>
          <p:cNvSpPr txBox="1">
            <a:spLocks noChangeArrowheads="1"/>
          </p:cNvSpPr>
          <p:nvPr/>
        </p:nvSpPr>
        <p:spPr bwMode="auto">
          <a:xfrm>
            <a:off x="321720" y="195332"/>
            <a:ext cx="853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4000" dirty="0">
                <a:solidFill>
                  <a:srgbClr val="C00000"/>
                </a:solidFill>
                <a:latin typeface="+mn-lt"/>
              </a:rPr>
              <a:t>Warning Signs</a:t>
            </a:r>
          </a:p>
        </p:txBody>
      </p:sp>
      <p:grpSp>
        <p:nvGrpSpPr>
          <p:cNvPr id="13322" name="Group 1"/>
          <p:cNvGrpSpPr>
            <a:grpSpLocks/>
          </p:cNvGrpSpPr>
          <p:nvPr/>
        </p:nvGrpSpPr>
        <p:grpSpPr bwMode="auto">
          <a:xfrm>
            <a:off x="1211997" y="3820138"/>
            <a:ext cx="1684337" cy="2597150"/>
            <a:chOff x="1280319" y="3695123"/>
            <a:chExt cx="1684338" cy="2597150"/>
          </a:xfrm>
        </p:grpSpPr>
        <p:pic>
          <p:nvPicPr>
            <p:cNvPr id="13327" name="Picture 1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49400" y="5152448"/>
              <a:ext cx="11461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8"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80319" y="3695123"/>
              <a:ext cx="168433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323" name="Picture 1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2412" y="2194468"/>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54137" y="787400"/>
            <a:ext cx="1611313"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5" name="Picture 15"/>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5646330" y="4678676"/>
            <a:ext cx="1525587" cy="151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6" name="Picture 3" descr="W3-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368655" y="435188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05EF8DE-2296-40D3-8F0B-D9B0739F7CBA}"/>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5" descr="D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50011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0" descr="http://store.hallsigns.com/images/products/traffic/guide_D11-1.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2050" y="4953084"/>
            <a:ext cx="1823550" cy="145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96874" y="424386"/>
            <a:ext cx="27717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2"/>
          <p:cNvSpPr txBox="1">
            <a:spLocks noChangeArrowheads="1"/>
          </p:cNvSpPr>
          <p:nvPr/>
        </p:nvSpPr>
        <p:spPr bwMode="auto">
          <a:xfrm>
            <a:off x="595024" y="927489"/>
            <a:ext cx="3054928" cy="707886"/>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Arial" charset="0"/>
              </a:defRPr>
            </a:lvl1pPr>
            <a:lvl2pPr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lvl="1" eaLnBrk="1" hangingPunct="1">
              <a:spcBef>
                <a:spcPct val="50000"/>
              </a:spcBef>
            </a:pPr>
            <a:r>
              <a:rPr lang="en-US" sz="4000" dirty="0">
                <a:solidFill>
                  <a:srgbClr val="C00000"/>
                </a:solidFill>
                <a:latin typeface="+mn-lt"/>
                <a:cs typeface="Arial" charset="0"/>
              </a:rPr>
              <a:t>Guide Signs</a:t>
            </a:r>
          </a:p>
        </p:txBody>
      </p:sp>
      <p:pic>
        <p:nvPicPr>
          <p:cNvPr id="14342" name="Picture 13" descr="C:\Users\rebel\Dropbox\Curriculum Revision\2-KnowingWhereYouAre\2.3TrafficControls\2.3PlayBook\Photos and Graphics\448px-US_101_(CA).sv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1962" y="2653202"/>
            <a:ext cx="21971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4" descr="C:\Users\rebel\Dropbox\Curriculum Revision\2-KnowingWhereYouAre\2.3TrafficControls\2.3PlayBook\Photos and Graphics\600px-I-5.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56583" y="2777761"/>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28338" y="4343400"/>
            <a:ext cx="13716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70431" y="2514600"/>
            <a:ext cx="167322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47900" y="5144888"/>
            <a:ext cx="25225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02000" y="387426"/>
            <a:ext cx="697938" cy="188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8" name="Picture 1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8462" y="2811951"/>
            <a:ext cx="1724026" cy="172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A63A61CB-E16A-4552-ACEC-2B4B40812109}"/>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8</a:t>
            </a:fld>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308"/>
            <a:ext cx="9132277" cy="606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AD75C1C0-5B7A-40C1-9420-DE561A643F6A}"/>
              </a:ext>
            </a:extLst>
          </p:cNvPr>
          <p:cNvSpPr>
            <a:spLocks noGrp="1"/>
          </p:cNvSpPr>
          <p:nvPr>
            <p:ph type="sldNum" sz="quarter" idx="11"/>
          </p:nvPr>
        </p:nvSpPr>
        <p:spPr/>
        <p:txBody>
          <a:bodyPr/>
          <a:lstStyle/>
          <a:p>
            <a:pPr>
              <a:defRPr/>
            </a:pPr>
            <a:r>
              <a:rPr lang="en-US" dirty="0"/>
              <a:t>M 2.3.2 - </a:t>
            </a:r>
            <a:fld id="{CAAE20BF-1564-41FE-8F14-5C3223D8F106}" type="slidenum">
              <a:rPr lang="en-US" smtClean="0"/>
              <a:pPr>
                <a:defRPr/>
              </a:pPr>
              <a:t>9</a:t>
            </a:fld>
            <a:endParaRPr lang="en-US" dirty="0"/>
          </a:p>
        </p:txBody>
      </p:sp>
    </p:spTree>
  </p:cSld>
  <p:clrMapOvr>
    <a:masterClrMapping/>
  </p:clrMapOvr>
</p:sld>
</file>

<file path=ppt/theme/theme1.xml><?xml version="1.0" encoding="utf-8"?>
<a:theme xmlns:a="http://schemas.openxmlformats.org/drawingml/2006/main" name="Montana">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8192</TotalTime>
  <Words>1427</Words>
  <Application>Microsoft Office PowerPoint</Application>
  <PresentationFormat>On-screen Show (4:3)</PresentationFormat>
  <Paragraphs>316</Paragraphs>
  <Slides>36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Narrow</vt:lpstr>
      <vt:lpstr>Calibri</vt:lpstr>
      <vt:lpstr>Comic Sans MS</vt:lpstr>
      <vt:lpstr>Times New Roman</vt:lpstr>
      <vt:lpstr>Wingdings</vt:lpstr>
      <vt:lpstr>Montana</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Unless otherwise posted…</vt:lpstr>
      <vt:lpstr>PowerPoint Presentation</vt:lpstr>
      <vt:lpstr>PowerPoint Presentation</vt:lpstr>
      <vt:lpstr>PowerPoint Presentation</vt:lpstr>
      <vt:lpstr>PowerPoint Presentation</vt:lpstr>
      <vt:lpstr>Line-of-Sight, Path-of-Travel Clues Open, Closed  or Unstable?</vt:lpstr>
      <vt:lpstr>Work Zones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 Traffic Signals</vt:lpstr>
      <vt:lpstr>Yellow Traffic Signals</vt:lpstr>
      <vt:lpstr>Green Traffic Signals</vt:lpstr>
      <vt:lpstr>PowerPoint Presentation</vt:lpstr>
      <vt:lpstr>PowerPoint Presentation</vt:lpstr>
      <vt:lpstr>PowerPoint Presentation</vt:lpstr>
      <vt:lpstr>PowerPoint Presentation</vt:lpstr>
      <vt:lpstr>PowerPoint Presentation</vt:lpstr>
      <vt:lpstr>PowerPoint Presentation</vt:lpstr>
      <vt:lpstr>Montana Driver Education and Training Standards and Benchmarks</vt:lpstr>
    </vt:vector>
  </TitlesOfParts>
  <Company>Costech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2.3.2 Traffic Control and Laws</dc:title>
  <dc:creator>WORKGROUP;Montana Office of Public Instruction</dc:creator>
  <cp:keywords>Montana Teen Driver Curriculum</cp:keywords>
  <cp:lastModifiedBy>Borneman, Patricia</cp:lastModifiedBy>
  <cp:revision>530</cp:revision>
  <dcterms:created xsi:type="dcterms:W3CDTF">2000-04-02T03:17:31Z</dcterms:created>
  <dcterms:modified xsi:type="dcterms:W3CDTF">2018-03-09T19:08:34Z</dcterms:modified>
</cp:coreProperties>
</file>